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16"/>
  </p:notesMasterIdLst>
  <p:sldIdLst>
    <p:sldId id="260" r:id="rId3"/>
    <p:sldId id="330" r:id="rId4"/>
    <p:sldId id="341" r:id="rId5"/>
    <p:sldId id="332" r:id="rId6"/>
    <p:sldId id="334" r:id="rId7"/>
    <p:sldId id="328" r:id="rId8"/>
    <p:sldId id="333" r:id="rId9"/>
    <p:sldId id="338" r:id="rId10"/>
    <p:sldId id="340" r:id="rId11"/>
    <p:sldId id="339" r:id="rId12"/>
    <p:sldId id="337" r:id="rId13"/>
    <p:sldId id="336" r:id="rId14"/>
    <p:sldId id="342" r:id="rId15"/>
  </p:sldIdLst>
  <p:sldSz cx="10080625" cy="6858000"/>
  <p:notesSz cx="6888163" cy="10020300"/>
  <p:embeddedFontLst>
    <p:embeddedFont>
      <p:font typeface="Arial Narrow" panose="020B0606020202030204" pitchFamily="34" charset="0"/>
      <p:regular r:id="rId17"/>
      <p:bold r:id="rId18"/>
      <p:italic r:id="rId19"/>
      <p:boldItalic r:id="rId20"/>
    </p:embeddedFont>
    <p:embeddedFont>
      <p:font typeface="Consolas" panose="020B0609020204030204" pitchFamily="49"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ED623-FDDB-4840-8B2F-94B29C714F0F}" v="4" dt="2023-09-21T11:03:40.8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1650" y="120"/>
      </p:cViewPr>
      <p:guideLst>
        <p:guide orient="horz" pos="2160"/>
        <p:guide pos="317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lausen" userId="78eace00edd4ad42" providerId="LiveId" clId="{9E2ED623-FDDB-4840-8B2F-94B29C714F0F}"/>
    <pc:docChg chg="custSel addSld delSld modSld sldOrd delMainMaster">
      <pc:chgData name="Martin Clausen" userId="78eace00edd4ad42" providerId="LiveId" clId="{9E2ED623-FDDB-4840-8B2F-94B29C714F0F}" dt="2023-09-21T11:06:56.684" v="168" actId="20577"/>
      <pc:docMkLst>
        <pc:docMk/>
      </pc:docMkLst>
      <pc:sldChg chg="del">
        <pc:chgData name="Martin Clausen" userId="78eace00edd4ad42" providerId="LiveId" clId="{9E2ED623-FDDB-4840-8B2F-94B29C714F0F}" dt="2023-09-21T10:52:15.510" v="0" actId="47"/>
        <pc:sldMkLst>
          <pc:docMk/>
          <pc:sldMk cId="0" sldId="256"/>
        </pc:sldMkLst>
      </pc:sldChg>
      <pc:sldChg chg="del">
        <pc:chgData name="Martin Clausen" userId="78eace00edd4ad42" providerId="LiveId" clId="{9E2ED623-FDDB-4840-8B2F-94B29C714F0F}" dt="2023-09-21T10:52:16.071" v="1" actId="47"/>
        <pc:sldMkLst>
          <pc:docMk/>
          <pc:sldMk cId="0" sldId="257"/>
        </pc:sldMkLst>
      </pc:sldChg>
      <pc:sldChg chg="del">
        <pc:chgData name="Martin Clausen" userId="78eace00edd4ad42" providerId="LiveId" clId="{9E2ED623-FDDB-4840-8B2F-94B29C714F0F}" dt="2023-09-21T10:52:16.650" v="2" actId="47"/>
        <pc:sldMkLst>
          <pc:docMk/>
          <pc:sldMk cId="0" sldId="258"/>
        </pc:sldMkLst>
      </pc:sldChg>
      <pc:sldChg chg="del">
        <pc:chgData name="Martin Clausen" userId="78eace00edd4ad42" providerId="LiveId" clId="{9E2ED623-FDDB-4840-8B2F-94B29C714F0F}" dt="2023-09-21T10:52:17.140" v="3" actId="47"/>
        <pc:sldMkLst>
          <pc:docMk/>
          <pc:sldMk cId="0" sldId="259"/>
        </pc:sldMkLst>
      </pc:sldChg>
      <pc:sldChg chg="modSp mod">
        <pc:chgData name="Martin Clausen" userId="78eace00edd4ad42" providerId="LiveId" clId="{9E2ED623-FDDB-4840-8B2F-94B29C714F0F}" dt="2023-09-21T10:52:22.546" v="16" actId="20577"/>
        <pc:sldMkLst>
          <pc:docMk/>
          <pc:sldMk cId="0" sldId="260"/>
        </pc:sldMkLst>
        <pc:spChg chg="mod">
          <ac:chgData name="Martin Clausen" userId="78eace00edd4ad42" providerId="LiveId" clId="{9E2ED623-FDDB-4840-8B2F-94B29C714F0F}" dt="2023-09-21T10:52:22.546" v="16" actId="20577"/>
          <ac:spMkLst>
            <pc:docMk/>
            <pc:sldMk cId="0" sldId="260"/>
            <ac:spMk id="96" creationId="{00000000-0000-0000-0000-000000000000}"/>
          </ac:spMkLst>
        </pc:spChg>
      </pc:sldChg>
      <pc:sldChg chg="del">
        <pc:chgData name="Martin Clausen" userId="78eace00edd4ad42" providerId="LiveId" clId="{9E2ED623-FDDB-4840-8B2F-94B29C714F0F}" dt="2023-09-21T10:52:25.529" v="17" actId="47"/>
        <pc:sldMkLst>
          <pc:docMk/>
          <pc:sldMk cId="0" sldId="261"/>
        </pc:sldMkLst>
      </pc:sldChg>
      <pc:sldChg chg="del">
        <pc:chgData name="Martin Clausen" userId="78eace00edd4ad42" providerId="LiveId" clId="{9E2ED623-FDDB-4840-8B2F-94B29C714F0F}" dt="2023-09-21T10:52:26.111" v="18" actId="47"/>
        <pc:sldMkLst>
          <pc:docMk/>
          <pc:sldMk cId="0" sldId="262"/>
        </pc:sldMkLst>
      </pc:sldChg>
      <pc:sldChg chg="del">
        <pc:chgData name="Martin Clausen" userId="78eace00edd4ad42" providerId="LiveId" clId="{9E2ED623-FDDB-4840-8B2F-94B29C714F0F}" dt="2023-09-21T10:52:26.411" v="19" actId="47"/>
        <pc:sldMkLst>
          <pc:docMk/>
          <pc:sldMk cId="0" sldId="263"/>
        </pc:sldMkLst>
      </pc:sldChg>
      <pc:sldChg chg="del">
        <pc:chgData name="Martin Clausen" userId="78eace00edd4ad42" providerId="LiveId" clId="{9E2ED623-FDDB-4840-8B2F-94B29C714F0F}" dt="2023-09-21T10:52:26.826" v="20" actId="47"/>
        <pc:sldMkLst>
          <pc:docMk/>
          <pc:sldMk cId="0" sldId="264"/>
        </pc:sldMkLst>
      </pc:sldChg>
      <pc:sldChg chg="del">
        <pc:chgData name="Martin Clausen" userId="78eace00edd4ad42" providerId="LiveId" clId="{9E2ED623-FDDB-4840-8B2F-94B29C714F0F}" dt="2023-09-21T10:52:27.158" v="21" actId="47"/>
        <pc:sldMkLst>
          <pc:docMk/>
          <pc:sldMk cId="0" sldId="265"/>
        </pc:sldMkLst>
      </pc:sldChg>
      <pc:sldChg chg="del">
        <pc:chgData name="Martin Clausen" userId="78eace00edd4ad42" providerId="LiveId" clId="{9E2ED623-FDDB-4840-8B2F-94B29C714F0F}" dt="2023-09-21T10:52:27.500" v="22" actId="47"/>
        <pc:sldMkLst>
          <pc:docMk/>
          <pc:sldMk cId="0" sldId="266"/>
        </pc:sldMkLst>
      </pc:sldChg>
      <pc:sldChg chg="del">
        <pc:chgData name="Martin Clausen" userId="78eace00edd4ad42" providerId="LiveId" clId="{9E2ED623-FDDB-4840-8B2F-94B29C714F0F}" dt="2023-09-21T10:52:27.791" v="23" actId="47"/>
        <pc:sldMkLst>
          <pc:docMk/>
          <pc:sldMk cId="0" sldId="267"/>
        </pc:sldMkLst>
      </pc:sldChg>
      <pc:sldChg chg="del">
        <pc:chgData name="Martin Clausen" userId="78eace00edd4ad42" providerId="LiveId" clId="{9E2ED623-FDDB-4840-8B2F-94B29C714F0F}" dt="2023-09-21T10:52:28.142" v="24" actId="47"/>
        <pc:sldMkLst>
          <pc:docMk/>
          <pc:sldMk cId="0" sldId="268"/>
        </pc:sldMkLst>
      </pc:sldChg>
      <pc:sldChg chg="del">
        <pc:chgData name="Martin Clausen" userId="78eace00edd4ad42" providerId="LiveId" clId="{9E2ED623-FDDB-4840-8B2F-94B29C714F0F}" dt="2023-09-21T10:52:28.539" v="25" actId="47"/>
        <pc:sldMkLst>
          <pc:docMk/>
          <pc:sldMk cId="0" sldId="269"/>
        </pc:sldMkLst>
      </pc:sldChg>
      <pc:sldChg chg="addSp delSp modSp mod">
        <pc:chgData name="Martin Clausen" userId="78eace00edd4ad42" providerId="LiveId" clId="{9E2ED623-FDDB-4840-8B2F-94B29C714F0F}" dt="2023-09-21T10:53:36.556" v="49" actId="20577"/>
        <pc:sldMkLst>
          <pc:docMk/>
          <pc:sldMk cId="0" sldId="270"/>
        </pc:sldMkLst>
        <pc:spChg chg="mod">
          <ac:chgData name="Martin Clausen" userId="78eace00edd4ad42" providerId="LiveId" clId="{9E2ED623-FDDB-4840-8B2F-94B29C714F0F}" dt="2023-09-21T10:53:36.556" v="49" actId="20577"/>
          <ac:spMkLst>
            <pc:docMk/>
            <pc:sldMk cId="0" sldId="270"/>
            <ac:spMk id="263" creationId="{00000000-0000-0000-0000-000000000000}"/>
          </ac:spMkLst>
        </pc:spChg>
        <pc:spChg chg="del mod">
          <ac:chgData name="Martin Clausen" userId="78eace00edd4ad42" providerId="LiveId" clId="{9E2ED623-FDDB-4840-8B2F-94B29C714F0F}" dt="2023-09-21T10:52:40.052" v="29" actId="478"/>
          <ac:spMkLst>
            <pc:docMk/>
            <pc:sldMk cId="0" sldId="270"/>
            <ac:spMk id="264" creationId="{00000000-0000-0000-0000-000000000000}"/>
          </ac:spMkLst>
        </pc:spChg>
        <pc:picChg chg="add">
          <ac:chgData name="Martin Clausen" userId="78eace00edd4ad42" providerId="LiveId" clId="{9E2ED623-FDDB-4840-8B2F-94B29C714F0F}" dt="2023-09-21T10:53:18.925" v="30" actId="22"/>
          <ac:picMkLst>
            <pc:docMk/>
            <pc:sldMk cId="0" sldId="270"/>
            <ac:picMk id="3" creationId="{E149EFF7-8B50-060E-7979-60F21AEA6616}"/>
          </ac:picMkLst>
        </pc:picChg>
      </pc:sldChg>
      <pc:sldChg chg="addSp delSp modSp add del mod">
        <pc:chgData name="Martin Clausen" userId="78eace00edd4ad42" providerId="LiveId" clId="{9E2ED623-FDDB-4840-8B2F-94B29C714F0F}" dt="2023-09-21T10:54:24.414" v="64" actId="20577"/>
        <pc:sldMkLst>
          <pc:docMk/>
          <pc:sldMk cId="1450700399" sldId="271"/>
        </pc:sldMkLst>
        <pc:spChg chg="mod">
          <ac:chgData name="Martin Clausen" userId="78eace00edd4ad42" providerId="LiveId" clId="{9E2ED623-FDDB-4840-8B2F-94B29C714F0F}" dt="2023-09-21T10:54:24.414" v="64" actId="20577"/>
          <ac:spMkLst>
            <pc:docMk/>
            <pc:sldMk cId="1450700399" sldId="271"/>
            <ac:spMk id="263" creationId="{00000000-0000-0000-0000-000000000000}"/>
          </ac:spMkLst>
        </pc:spChg>
        <pc:picChg chg="del">
          <ac:chgData name="Martin Clausen" userId="78eace00edd4ad42" providerId="LiveId" clId="{9E2ED623-FDDB-4840-8B2F-94B29C714F0F}" dt="2023-09-21T10:53:43.081" v="51" actId="478"/>
          <ac:picMkLst>
            <pc:docMk/>
            <pc:sldMk cId="1450700399" sldId="271"/>
            <ac:picMk id="3" creationId="{E149EFF7-8B50-060E-7979-60F21AEA6616}"/>
          </ac:picMkLst>
        </pc:picChg>
        <pc:picChg chg="add mod">
          <ac:chgData name="Martin Clausen" userId="78eace00edd4ad42" providerId="LiveId" clId="{9E2ED623-FDDB-4840-8B2F-94B29C714F0F}" dt="2023-09-21T10:54:18.677" v="54" actId="1076"/>
          <ac:picMkLst>
            <pc:docMk/>
            <pc:sldMk cId="1450700399" sldId="271"/>
            <ac:picMk id="4" creationId="{91A3AC75-AAE1-962E-2EA3-87A5A5B3D16B}"/>
          </ac:picMkLst>
        </pc:picChg>
      </pc:sldChg>
      <pc:sldChg chg="addSp delSp modSp add del mod">
        <pc:chgData name="Martin Clausen" userId="78eace00edd4ad42" providerId="LiveId" clId="{9E2ED623-FDDB-4840-8B2F-94B29C714F0F}" dt="2023-09-21T10:58:42.914" v="76" actId="22"/>
        <pc:sldMkLst>
          <pc:docMk/>
          <pc:sldMk cId="932860034" sldId="272"/>
        </pc:sldMkLst>
        <pc:spChg chg="mod">
          <ac:chgData name="Martin Clausen" userId="78eace00edd4ad42" providerId="LiveId" clId="{9E2ED623-FDDB-4840-8B2F-94B29C714F0F}" dt="2023-09-21T10:57:16.614" v="75" actId="20577"/>
          <ac:spMkLst>
            <pc:docMk/>
            <pc:sldMk cId="932860034" sldId="272"/>
            <ac:spMk id="263" creationId="{00000000-0000-0000-0000-000000000000}"/>
          </ac:spMkLst>
        </pc:spChg>
        <pc:picChg chg="add mod">
          <ac:chgData name="Martin Clausen" userId="78eace00edd4ad42" providerId="LiveId" clId="{9E2ED623-FDDB-4840-8B2F-94B29C714F0F}" dt="2023-09-21T10:57:09.430" v="69" actId="1076"/>
          <ac:picMkLst>
            <pc:docMk/>
            <pc:sldMk cId="932860034" sldId="272"/>
            <ac:picMk id="3" creationId="{54A703AF-039A-E736-03F7-19F01E1B3BC5}"/>
          </ac:picMkLst>
        </pc:picChg>
        <pc:picChg chg="del">
          <ac:chgData name="Martin Clausen" userId="78eace00edd4ad42" providerId="LiveId" clId="{9E2ED623-FDDB-4840-8B2F-94B29C714F0F}" dt="2023-09-21T10:57:05.034" v="66" actId="478"/>
          <ac:picMkLst>
            <pc:docMk/>
            <pc:sldMk cId="932860034" sldId="272"/>
            <ac:picMk id="4" creationId="{91A3AC75-AAE1-962E-2EA3-87A5A5B3D16B}"/>
          </ac:picMkLst>
        </pc:picChg>
        <pc:picChg chg="add">
          <ac:chgData name="Martin Clausen" userId="78eace00edd4ad42" providerId="LiveId" clId="{9E2ED623-FDDB-4840-8B2F-94B29C714F0F}" dt="2023-09-21T10:58:42.914" v="76" actId="22"/>
          <ac:picMkLst>
            <pc:docMk/>
            <pc:sldMk cId="932860034" sldId="272"/>
            <ac:picMk id="6" creationId="{5A6FC4E1-D84D-F321-382A-68045E17F282}"/>
          </ac:picMkLst>
        </pc:picChg>
      </pc:sldChg>
      <pc:sldChg chg="modSp add mod ord">
        <pc:chgData name="Martin Clausen" userId="78eace00edd4ad42" providerId="LiveId" clId="{9E2ED623-FDDB-4840-8B2F-94B29C714F0F}" dt="2023-09-21T10:58:54.103" v="86" actId="20577"/>
        <pc:sldMkLst>
          <pc:docMk/>
          <pc:sldMk cId="3957202618" sldId="273"/>
        </pc:sldMkLst>
        <pc:spChg chg="mod">
          <ac:chgData name="Martin Clausen" userId="78eace00edd4ad42" providerId="LiveId" clId="{9E2ED623-FDDB-4840-8B2F-94B29C714F0F}" dt="2023-09-21T10:58:54.103" v="86" actId="20577"/>
          <ac:spMkLst>
            <pc:docMk/>
            <pc:sldMk cId="3957202618" sldId="273"/>
            <ac:spMk id="96" creationId="{00000000-0000-0000-0000-000000000000}"/>
          </ac:spMkLst>
        </pc:spChg>
      </pc:sldChg>
      <pc:sldChg chg="new del">
        <pc:chgData name="Martin Clausen" userId="78eace00edd4ad42" providerId="LiveId" clId="{9E2ED623-FDDB-4840-8B2F-94B29C714F0F}" dt="2023-09-21T10:59:05.050" v="88" actId="47"/>
        <pc:sldMkLst>
          <pc:docMk/>
          <pc:sldMk cId="766601952" sldId="274"/>
        </pc:sldMkLst>
      </pc:sldChg>
      <pc:sldChg chg="addSp delSp modSp add del mod ord">
        <pc:chgData name="Martin Clausen" userId="78eace00edd4ad42" providerId="LiveId" clId="{9E2ED623-FDDB-4840-8B2F-94B29C714F0F}" dt="2023-09-21T11:01:03.216" v="115" actId="47"/>
        <pc:sldMkLst>
          <pc:docMk/>
          <pc:sldMk cId="2181254505" sldId="274"/>
        </pc:sldMkLst>
        <pc:spChg chg="add del mod">
          <ac:chgData name="Martin Clausen" userId="78eace00edd4ad42" providerId="LiveId" clId="{9E2ED623-FDDB-4840-8B2F-94B29C714F0F}" dt="2023-09-21T11:00:57.758" v="114" actId="478"/>
          <ac:spMkLst>
            <pc:docMk/>
            <pc:sldMk cId="2181254505" sldId="274"/>
            <ac:spMk id="4" creationId="{6D99EF54-4D75-917B-91F1-D6F388CBCE0A}"/>
          </ac:spMkLst>
        </pc:spChg>
        <pc:picChg chg="del">
          <ac:chgData name="Martin Clausen" userId="78eace00edd4ad42" providerId="LiveId" clId="{9E2ED623-FDDB-4840-8B2F-94B29C714F0F}" dt="2023-09-21T10:59:43.224" v="93" actId="478"/>
          <ac:picMkLst>
            <pc:docMk/>
            <pc:sldMk cId="2181254505" sldId="274"/>
            <ac:picMk id="3" creationId="{54A703AF-039A-E736-03F7-19F01E1B3BC5}"/>
          </ac:picMkLst>
        </pc:picChg>
        <pc:picChg chg="del">
          <ac:chgData name="Martin Clausen" userId="78eace00edd4ad42" providerId="LiveId" clId="{9E2ED623-FDDB-4840-8B2F-94B29C714F0F}" dt="2023-09-21T10:59:14.713" v="92" actId="478"/>
          <ac:picMkLst>
            <pc:docMk/>
            <pc:sldMk cId="2181254505" sldId="274"/>
            <ac:picMk id="6" creationId="{5A6FC4E1-D84D-F321-382A-68045E17F282}"/>
          </ac:picMkLst>
        </pc:picChg>
      </pc:sldChg>
      <pc:sldChg chg="addSp delSp modSp add mod ord chgLayout">
        <pc:chgData name="Martin Clausen" userId="78eace00edd4ad42" providerId="LiveId" clId="{9E2ED623-FDDB-4840-8B2F-94B29C714F0F}" dt="2023-09-21T11:04:52.042" v="148" actId="20577"/>
        <pc:sldMkLst>
          <pc:docMk/>
          <pc:sldMk cId="3043531909" sldId="274"/>
        </pc:sldMkLst>
        <pc:spChg chg="add mod ord">
          <ac:chgData name="Martin Clausen" userId="78eace00edd4ad42" providerId="LiveId" clId="{9E2ED623-FDDB-4840-8B2F-94B29C714F0F}" dt="2023-09-21T11:04:41.584" v="141" actId="20577"/>
          <ac:spMkLst>
            <pc:docMk/>
            <pc:sldMk cId="3043531909" sldId="274"/>
            <ac:spMk id="2" creationId="{DE057344-3A85-BD2F-032E-E37A73DF05A8}"/>
          </ac:spMkLst>
        </pc:spChg>
        <pc:spChg chg="mod ord">
          <ac:chgData name="Martin Clausen" userId="78eace00edd4ad42" providerId="LiveId" clId="{9E2ED623-FDDB-4840-8B2F-94B29C714F0F}" dt="2023-09-21T11:04:52.042" v="148" actId="20577"/>
          <ac:spMkLst>
            <pc:docMk/>
            <pc:sldMk cId="3043531909" sldId="274"/>
            <ac:spMk id="263" creationId="{00000000-0000-0000-0000-000000000000}"/>
          </ac:spMkLst>
        </pc:spChg>
        <pc:picChg chg="del">
          <ac:chgData name="Martin Clausen" userId="78eace00edd4ad42" providerId="LiveId" clId="{9E2ED623-FDDB-4840-8B2F-94B29C714F0F}" dt="2023-09-21T11:03:49.600" v="122" actId="478"/>
          <ac:picMkLst>
            <pc:docMk/>
            <pc:sldMk cId="3043531909" sldId="274"/>
            <ac:picMk id="3" creationId="{54A703AF-039A-E736-03F7-19F01E1B3BC5}"/>
          </ac:picMkLst>
        </pc:picChg>
        <pc:picChg chg="del">
          <ac:chgData name="Martin Clausen" userId="78eace00edd4ad42" providerId="LiveId" clId="{9E2ED623-FDDB-4840-8B2F-94B29C714F0F}" dt="2023-09-21T11:03:45.577" v="121" actId="478"/>
          <ac:picMkLst>
            <pc:docMk/>
            <pc:sldMk cId="3043531909" sldId="274"/>
            <ac:picMk id="6" creationId="{5A6FC4E1-D84D-F321-382A-68045E17F282}"/>
          </ac:picMkLst>
        </pc:picChg>
      </pc:sldChg>
      <pc:sldChg chg="addSp delSp modSp add mod">
        <pc:chgData name="Martin Clausen" userId="78eace00edd4ad42" providerId="LiveId" clId="{9E2ED623-FDDB-4840-8B2F-94B29C714F0F}" dt="2023-09-21T11:06:56.684" v="168" actId="20577"/>
        <pc:sldMkLst>
          <pc:docMk/>
          <pc:sldMk cId="496211849" sldId="275"/>
        </pc:sldMkLst>
        <pc:spChg chg="del mod">
          <ac:chgData name="Martin Clausen" userId="78eace00edd4ad42" providerId="LiveId" clId="{9E2ED623-FDDB-4840-8B2F-94B29C714F0F}" dt="2023-09-21T11:06:25.336" v="151" actId="478"/>
          <ac:spMkLst>
            <pc:docMk/>
            <pc:sldMk cId="496211849" sldId="275"/>
            <ac:spMk id="2" creationId="{DE057344-3A85-BD2F-032E-E37A73DF05A8}"/>
          </ac:spMkLst>
        </pc:spChg>
        <pc:spChg chg="add del mod">
          <ac:chgData name="Martin Clausen" userId="78eace00edd4ad42" providerId="LiveId" clId="{9E2ED623-FDDB-4840-8B2F-94B29C714F0F}" dt="2023-09-21T11:06:30.342" v="152" actId="478"/>
          <ac:spMkLst>
            <pc:docMk/>
            <pc:sldMk cId="496211849" sldId="275"/>
            <ac:spMk id="4" creationId="{6087E16A-7C7F-A382-1D4C-E037A1FF6DE0}"/>
          </ac:spMkLst>
        </pc:spChg>
        <pc:spChg chg="mod">
          <ac:chgData name="Martin Clausen" userId="78eace00edd4ad42" providerId="LiveId" clId="{9E2ED623-FDDB-4840-8B2F-94B29C714F0F}" dt="2023-09-21T11:06:56.684" v="168" actId="20577"/>
          <ac:spMkLst>
            <pc:docMk/>
            <pc:sldMk cId="496211849" sldId="275"/>
            <ac:spMk id="263" creationId="{00000000-0000-0000-0000-000000000000}"/>
          </ac:spMkLst>
        </pc:spChg>
        <pc:picChg chg="add mod">
          <ac:chgData name="Martin Clausen" userId="78eace00edd4ad42" providerId="LiveId" clId="{9E2ED623-FDDB-4840-8B2F-94B29C714F0F}" dt="2023-09-21T11:06:41.442" v="156" actId="14100"/>
          <ac:picMkLst>
            <pc:docMk/>
            <pc:sldMk cId="496211849" sldId="275"/>
            <ac:picMk id="6" creationId="{D9394D40-1494-F852-522D-A6E6A6ECDA12}"/>
          </ac:picMkLst>
        </pc:picChg>
      </pc:sldChg>
      <pc:sldChg chg="add del">
        <pc:chgData name="Martin Clausen" userId="78eace00edd4ad42" providerId="LiveId" clId="{9E2ED623-FDDB-4840-8B2F-94B29C714F0F}" dt="2023-09-21T11:03:21.555" v="117" actId="47"/>
        <pc:sldMkLst>
          <pc:docMk/>
          <pc:sldMk cId="1776718959" sldId="290"/>
        </pc:sldMkLst>
      </pc:sldChg>
      <pc:sldMasterChg chg="delSldLayout">
        <pc:chgData name="Martin Clausen" userId="78eace00edd4ad42" providerId="LiveId" clId="{9E2ED623-FDDB-4840-8B2F-94B29C714F0F}" dt="2023-09-21T11:03:21.555" v="117" actId="47"/>
        <pc:sldMasterMkLst>
          <pc:docMk/>
          <pc:sldMasterMk cId="0" sldId="2147483654"/>
        </pc:sldMasterMkLst>
        <pc:sldLayoutChg chg="del">
          <pc:chgData name="Martin Clausen" userId="78eace00edd4ad42" providerId="LiveId" clId="{9E2ED623-FDDB-4840-8B2F-94B29C714F0F}" dt="2023-09-21T11:03:21.555" v="117" actId="47"/>
          <pc:sldLayoutMkLst>
            <pc:docMk/>
            <pc:sldMasterMk cId="0" sldId="2147483654"/>
            <pc:sldLayoutMk cId="2255163619" sldId="2147483658"/>
          </pc:sldLayoutMkLst>
        </pc:sldLayoutChg>
      </pc:sldMasterChg>
      <pc:sldMasterChg chg="del delSldLayout">
        <pc:chgData name="Martin Clausen" userId="78eace00edd4ad42" providerId="LiveId" clId="{9E2ED623-FDDB-4840-8B2F-94B29C714F0F}" dt="2023-09-21T10:52:26.411" v="19" actId="47"/>
        <pc:sldMasterMkLst>
          <pc:docMk/>
          <pc:sldMasterMk cId="0" sldId="2147483655"/>
        </pc:sldMasterMkLst>
        <pc:sldLayoutChg chg="del">
          <pc:chgData name="Martin Clausen" userId="78eace00edd4ad42" providerId="LiveId" clId="{9E2ED623-FDDB-4840-8B2F-94B29C714F0F}" dt="2023-09-21T10:52:26.411" v="19" actId="47"/>
          <pc:sldLayoutMkLst>
            <pc:docMk/>
            <pc:sldMasterMk cId="0" sldId="2147483655"/>
            <pc:sldLayoutMk cId="0" sldId="2147483649"/>
          </pc:sldLayoutMkLst>
        </pc:sldLayoutChg>
      </pc:sldMasterChg>
      <pc:sldMasterChg chg="del delSldLayout">
        <pc:chgData name="Martin Clausen" userId="78eace00edd4ad42" providerId="LiveId" clId="{9E2ED623-FDDB-4840-8B2F-94B29C714F0F}" dt="2023-09-21T10:52:26.111" v="18" actId="47"/>
        <pc:sldMasterMkLst>
          <pc:docMk/>
          <pc:sldMasterMk cId="0" sldId="2147483656"/>
        </pc:sldMasterMkLst>
        <pc:sldLayoutChg chg="del">
          <pc:chgData name="Martin Clausen" userId="78eace00edd4ad42" providerId="LiveId" clId="{9E2ED623-FDDB-4840-8B2F-94B29C714F0F}" dt="2023-09-21T10:52:26.111" v="18" actId="47"/>
          <pc:sldLayoutMkLst>
            <pc:docMk/>
            <pc:sldMasterMk cId="0" sldId="2147483656"/>
            <pc:sldLayoutMk cId="0" sldId="2147483650"/>
          </pc:sldLayoutMkLst>
        </pc:sldLayoutChg>
      </pc:sldMasterChg>
      <pc:sldMasterChg chg="delSldLayout">
        <pc:chgData name="Martin Clausen" userId="78eace00edd4ad42" providerId="LiveId" clId="{9E2ED623-FDDB-4840-8B2F-94B29C714F0F}" dt="2023-09-21T10:52:16.071" v="1" actId="47"/>
        <pc:sldMasterMkLst>
          <pc:docMk/>
          <pc:sldMasterMk cId="0" sldId="2147483657"/>
        </pc:sldMasterMkLst>
        <pc:sldLayoutChg chg="del">
          <pc:chgData name="Martin Clausen" userId="78eace00edd4ad42" providerId="LiveId" clId="{9E2ED623-FDDB-4840-8B2F-94B29C714F0F}" dt="2023-09-21T10:52:16.071" v="1" actId="47"/>
          <pc:sldLayoutMkLst>
            <pc:docMk/>
            <pc:sldMasterMk cId="0" sldId="2147483657"/>
            <pc:sldLayoutMk cId="0" sldId="2147483651"/>
          </pc:sldLayoutMkLst>
        </pc:sldLayoutChg>
      </pc:sldMasterChg>
      <pc:sldMasterChg chg="del delSldLayout">
        <pc:chgData name="Martin Clausen" userId="78eace00edd4ad42" providerId="LiveId" clId="{9E2ED623-FDDB-4840-8B2F-94B29C714F0F}" dt="2023-09-21T10:52:26.826" v="20" actId="47"/>
        <pc:sldMasterMkLst>
          <pc:docMk/>
          <pc:sldMasterMk cId="0" sldId="2147483658"/>
        </pc:sldMasterMkLst>
        <pc:sldLayoutChg chg="del">
          <pc:chgData name="Martin Clausen" userId="78eace00edd4ad42" providerId="LiveId" clId="{9E2ED623-FDDB-4840-8B2F-94B29C714F0F}" dt="2023-09-21T10:52:26.826" v="20" actId="47"/>
          <pc:sldLayoutMkLst>
            <pc:docMk/>
            <pc:sldMasterMk cId="0" sldId="2147483658"/>
            <pc:sldLayoutMk cId="0" sldId="2147483653"/>
          </pc:sldLayoutMkLst>
        </pc:sldLayoutChg>
      </pc:sldMasterChg>
    </pc:docChg>
  </pc:docChgLst>
  <pc:docChgLst>
    <pc:chgData name="Martin Clausen" userId="78eace00edd4ad42" providerId="LiveId" clId="{052C2D9C-AB82-45F9-B558-08A6A7A6F2CA}"/>
    <pc:docChg chg="undo custSel modSld">
      <pc:chgData name="Martin Clausen" userId="78eace00edd4ad42" providerId="LiveId" clId="{052C2D9C-AB82-45F9-B558-08A6A7A6F2CA}" dt="2023-09-20T07:05:23.846" v="8" actId="15"/>
      <pc:docMkLst>
        <pc:docMk/>
      </pc:docMkLst>
      <pc:sldChg chg="modSp mod">
        <pc:chgData name="Martin Clausen" userId="78eace00edd4ad42" providerId="LiveId" clId="{052C2D9C-AB82-45F9-B558-08A6A7A6F2CA}" dt="2023-09-20T07:05:23.846" v="8" actId="15"/>
        <pc:sldMkLst>
          <pc:docMk/>
          <pc:sldMk cId="0" sldId="268"/>
        </pc:sldMkLst>
        <pc:spChg chg="mod">
          <ac:chgData name="Martin Clausen" userId="78eace00edd4ad42" providerId="LiveId" clId="{052C2D9C-AB82-45F9-B558-08A6A7A6F2CA}" dt="2023-09-20T07:05:23.846" v="8" actId="15"/>
          <ac:spMkLst>
            <pc:docMk/>
            <pc:sldMk cId="0" sldId="268"/>
            <ac:spMk id="24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73038" y="449263"/>
            <a:ext cx="6751637" cy="4592637"/>
          </a:xfrm>
        </p:spPr>
      </p:sp>
      <p:sp>
        <p:nvSpPr>
          <p:cNvPr id="3" name="Pladsholder til noter 2"/>
          <p:cNvSpPr>
            <a:spLocks noGrp="1"/>
          </p:cNvSpPr>
          <p:nvPr>
            <p:ph type="body" idx="1"/>
          </p:nvPr>
        </p:nvSpPr>
        <p:spPr/>
        <p:txBody>
          <a:bodyPr/>
          <a:lstStyle/>
          <a:p>
            <a:r>
              <a:rPr lang="en-US" sz="1800" dirty="0">
                <a:latin typeface="Consolas" panose="020B0609020204030204" pitchFamily="49" charset="0"/>
              </a:rPr>
              <a:t>"</a:t>
            </a:r>
            <a:endParaRPr lang="en-US" dirty="0"/>
          </a:p>
        </p:txBody>
      </p:sp>
    </p:spTree>
    <p:extLst>
      <p:ext uri="{BB962C8B-B14F-4D97-AF65-F5344CB8AC3E}">
        <p14:creationId xmlns:p14="http://schemas.microsoft.com/office/powerpoint/2010/main" val="27006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hyperlink" Target="https://localhost:909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debezium.io/documentation/reference/stable/transformations/mongodb-outbox-event-router.html" TargetMode="External"/><Relationship Id="rId13" Type="http://schemas.openxmlformats.org/officeDocument/2006/relationships/hyperlink" Target="https://debezium.io/documentation/reference/stable/transformations/timezone-converter.html" TargetMode="External"/><Relationship Id="rId3" Type="http://schemas.openxmlformats.org/officeDocument/2006/relationships/hyperlink" Target="https://debezium.io/documentation/reference/stable/transformations/topic-routing.html" TargetMode="External"/><Relationship Id="rId7" Type="http://schemas.openxmlformats.org/officeDocument/2006/relationships/hyperlink" Target="https://debezium.io/documentation/reference/stable/transformations/outbox-event-router.html" TargetMode="External"/><Relationship Id="rId12" Type="http://schemas.openxmlformats.org/officeDocument/2006/relationships/hyperlink" Target="https://debezium.io/documentation/reference/stable/transformations/partition-routing.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ebezium.io/documentation/reference/stable/transformations/mongodb-event-flattening.html" TargetMode="External"/><Relationship Id="rId11" Type="http://schemas.openxmlformats.org/officeDocument/2006/relationships/hyperlink" Target="https://debezium.io/documentation/reference/stable/transformations/header-to-value.html" TargetMode="External"/><Relationship Id="rId5" Type="http://schemas.openxmlformats.org/officeDocument/2006/relationships/hyperlink" Target="https://debezium.io/documentation/reference/stable/transformations/event-flattening.html" TargetMode="External"/><Relationship Id="rId15" Type="http://schemas.openxmlformats.org/officeDocument/2006/relationships/image" Target="../media/image13.png"/><Relationship Id="rId10" Type="http://schemas.openxmlformats.org/officeDocument/2006/relationships/hyperlink" Target="https://debezium.io/documentation/reference/stable/transformations/compute-partition.html" TargetMode="External"/><Relationship Id="rId4" Type="http://schemas.openxmlformats.org/officeDocument/2006/relationships/hyperlink" Target="https://debezium.io/documentation/reference/stable/transformations/content-based-routing.html" TargetMode="External"/><Relationship Id="rId9" Type="http://schemas.openxmlformats.org/officeDocument/2006/relationships/hyperlink" Target="https://debezium.io/documentation/reference/stable/transformations/filtering.html" TargetMode="External"/><Relationship Id="rId14" Type="http://schemas.openxmlformats.org/officeDocument/2006/relationships/hyperlink" Target="https://debezium.io/documentation/reference/stable/transformations/timescaledb.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8083/connectors/file-source-connector/statu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755650" y="2130425"/>
            <a:ext cx="85693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600"/>
              <a:buFont typeface="Arial Narrow"/>
              <a:buNone/>
            </a:pPr>
            <a:r>
              <a:rPr lang="en-US" dirty="0"/>
              <a:t>Kafka connect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F470-F303-7C87-A2EF-0B6DD8EA1098}"/>
              </a:ext>
            </a:extLst>
          </p:cNvPr>
          <p:cNvSpPr>
            <a:spLocks noGrp="1"/>
          </p:cNvSpPr>
          <p:nvPr>
            <p:ph type="title"/>
          </p:nvPr>
        </p:nvSpPr>
        <p:spPr/>
        <p:txBody>
          <a:bodyPr/>
          <a:lstStyle/>
          <a:p>
            <a:r>
              <a:rPr lang="en-US" dirty="0"/>
              <a:t>Postgres </a:t>
            </a:r>
            <a:r>
              <a:rPr lang="en-US" dirty="0" err="1"/>
              <a:t>debezium</a:t>
            </a:r>
            <a:endParaRPr lang="en-US" dirty="0"/>
          </a:p>
        </p:txBody>
      </p:sp>
      <p:pic>
        <p:nvPicPr>
          <p:cNvPr id="3" name="Billede 2">
            <a:extLst>
              <a:ext uri="{FF2B5EF4-FFF2-40B4-BE49-F238E27FC236}">
                <a16:creationId xmlns:a16="http://schemas.microsoft.com/office/drawing/2014/main" id="{DE88B436-A4E2-3B23-3F36-345F984A76D5}"/>
              </a:ext>
            </a:extLst>
          </p:cNvPr>
          <p:cNvPicPr>
            <a:picLocks/>
          </p:cNvPicPr>
          <p:nvPr/>
        </p:nvPicPr>
        <p:blipFill>
          <a:blip r:embed="rId2"/>
          <a:stretch>
            <a:fillRect/>
          </a:stretch>
        </p:blipFill>
        <p:spPr>
          <a:xfrm>
            <a:off x="3241778" y="2286001"/>
            <a:ext cx="4619625" cy="4105275"/>
          </a:xfrm>
          <a:prstGeom prst="rect">
            <a:avLst/>
          </a:prstGeom>
        </p:spPr>
      </p:pic>
      <p:sp>
        <p:nvSpPr>
          <p:cNvPr id="5" name="Pil: højre 4">
            <a:extLst>
              <a:ext uri="{FF2B5EF4-FFF2-40B4-BE49-F238E27FC236}">
                <a16:creationId xmlns:a16="http://schemas.microsoft.com/office/drawing/2014/main" id="{13FBE504-E449-A65F-59AA-1641ED2CD00C}"/>
              </a:ext>
            </a:extLst>
          </p:cNvPr>
          <p:cNvSpPr/>
          <p:nvPr/>
        </p:nvSpPr>
        <p:spPr>
          <a:xfrm rot="20555506">
            <a:off x="1251689" y="3190547"/>
            <a:ext cx="2716247" cy="5702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Translation from binary format</a:t>
            </a:r>
          </a:p>
        </p:txBody>
      </p:sp>
      <p:sp>
        <p:nvSpPr>
          <p:cNvPr id="7" name="Pil: venstre 6">
            <a:extLst>
              <a:ext uri="{FF2B5EF4-FFF2-40B4-BE49-F238E27FC236}">
                <a16:creationId xmlns:a16="http://schemas.microsoft.com/office/drawing/2014/main" id="{308846BB-EEE2-603F-561F-0842DEFED5DB}"/>
              </a:ext>
            </a:extLst>
          </p:cNvPr>
          <p:cNvSpPr/>
          <p:nvPr/>
        </p:nvSpPr>
        <p:spPr>
          <a:xfrm>
            <a:off x="6238899" y="3722694"/>
            <a:ext cx="3062417" cy="43547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Piggybag</a:t>
            </a:r>
            <a:r>
              <a:rPr lang="en-US" dirty="0"/>
              <a:t> on replication protocol</a:t>
            </a:r>
          </a:p>
        </p:txBody>
      </p:sp>
      <p:sp>
        <p:nvSpPr>
          <p:cNvPr id="10" name="Pil: højre 9">
            <a:extLst>
              <a:ext uri="{FF2B5EF4-FFF2-40B4-BE49-F238E27FC236}">
                <a16:creationId xmlns:a16="http://schemas.microsoft.com/office/drawing/2014/main" id="{5E2DE74B-11AF-B1B1-C843-A34937238207}"/>
              </a:ext>
            </a:extLst>
          </p:cNvPr>
          <p:cNvSpPr/>
          <p:nvPr/>
        </p:nvSpPr>
        <p:spPr>
          <a:xfrm rot="2087334">
            <a:off x="3219286" y="1643080"/>
            <a:ext cx="2801319" cy="5702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Replicate to cluster members</a:t>
            </a:r>
          </a:p>
        </p:txBody>
      </p:sp>
      <p:sp>
        <p:nvSpPr>
          <p:cNvPr id="4" name="Pil: højre 3">
            <a:extLst>
              <a:ext uri="{FF2B5EF4-FFF2-40B4-BE49-F238E27FC236}">
                <a16:creationId xmlns:a16="http://schemas.microsoft.com/office/drawing/2014/main" id="{D46BBAC7-1201-3D2B-88B7-93806A666A7B}"/>
              </a:ext>
            </a:extLst>
          </p:cNvPr>
          <p:cNvSpPr/>
          <p:nvPr/>
        </p:nvSpPr>
        <p:spPr>
          <a:xfrm>
            <a:off x="1460500" y="5190744"/>
            <a:ext cx="229285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Use</a:t>
            </a:r>
            <a:r>
              <a:rPr lang="da-DK" dirty="0"/>
              <a:t> </a:t>
            </a:r>
            <a:r>
              <a:rPr lang="da-DK" dirty="0" err="1"/>
              <a:t>outbox</a:t>
            </a:r>
            <a:r>
              <a:rPr lang="da-DK" dirty="0"/>
              <a:t> </a:t>
            </a:r>
            <a:r>
              <a:rPr lang="da-DK" dirty="0" err="1"/>
              <a:t>table</a:t>
            </a:r>
            <a:r>
              <a:rPr lang="da-DK" dirty="0"/>
              <a:t> pattern</a:t>
            </a:r>
            <a:endParaRPr lang="en-US" dirty="0"/>
          </a:p>
        </p:txBody>
      </p:sp>
    </p:spTree>
    <p:extLst>
      <p:ext uri="{BB962C8B-B14F-4D97-AF65-F5344CB8AC3E}">
        <p14:creationId xmlns:p14="http://schemas.microsoft.com/office/powerpoint/2010/main" val="3584777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9.6</a:t>
            </a:r>
          </a:p>
        </p:txBody>
      </p:sp>
      <p:sp>
        <p:nvSpPr>
          <p:cNvPr id="5" name="Pladsholder til tekst 2">
            <a:extLst>
              <a:ext uri="{FF2B5EF4-FFF2-40B4-BE49-F238E27FC236}">
                <a16:creationId xmlns:a16="http://schemas.microsoft.com/office/drawing/2014/main" id="{03CD43DE-DED9-1265-E4DB-0371C51EC706}"/>
              </a:ext>
            </a:extLst>
          </p:cNvPr>
          <p:cNvSpPr txBox="1">
            <a:spLocks/>
          </p:cNvSpPr>
          <p:nvPr/>
        </p:nvSpPr>
        <p:spPr>
          <a:xfrm rot="20001679">
            <a:off x="416050" y="2446180"/>
            <a:ext cx="5288335" cy="3536762"/>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44500" algn="l" rtl="0">
              <a:lnSpc>
                <a:spcPct val="100000"/>
              </a:lnSpc>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lnSpc>
                <a:spcPct val="100000"/>
              </a:lnSpc>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pPr marL="12700" indent="0">
              <a:buNone/>
            </a:pPr>
            <a:r>
              <a:rPr lang="en-US" sz="900" dirty="0">
                <a:latin typeface="Consolas" panose="020B0609020204030204" pitchFamily="49" charset="0"/>
              </a:rPr>
              <a:t>{</a:t>
            </a:r>
          </a:p>
          <a:p>
            <a:pPr marL="12700" indent="0">
              <a:buNone/>
            </a:pPr>
            <a:r>
              <a:rPr lang="en-US" sz="900" dirty="0">
                <a:latin typeface="Consolas" panose="020B0609020204030204" pitchFamily="49" charset="0"/>
              </a:rPr>
              <a:t>  "name": "</a:t>
            </a:r>
            <a:r>
              <a:rPr lang="en-US" sz="900" dirty="0" err="1">
                <a:latin typeface="Consolas" panose="020B0609020204030204" pitchFamily="49" charset="0"/>
              </a:rPr>
              <a:t>pg</a:t>
            </a:r>
            <a:r>
              <a:rPr lang="en-US" sz="900" dirty="0">
                <a:latin typeface="Consolas" panose="020B0609020204030204" pitchFamily="49" charset="0"/>
              </a:rPr>
              <a:t>-orders-source",</a:t>
            </a:r>
          </a:p>
          <a:p>
            <a:pPr marL="12700" indent="0">
              <a:buNone/>
            </a:pPr>
            <a:r>
              <a:rPr lang="en-US" sz="900" dirty="0">
                <a:latin typeface="Consolas" panose="020B0609020204030204" pitchFamily="49" charset="0"/>
              </a:rPr>
              <a:t>  "config": {</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connector.class</a:t>
            </a:r>
            <a:r>
              <a:rPr lang="en-US" sz="900" dirty="0">
                <a:latin typeface="Consolas" panose="020B0609020204030204" pitchFamily="49" charset="0"/>
              </a:rPr>
              <a:t>":   "</a:t>
            </a:r>
            <a:r>
              <a:rPr lang="en-US" sz="900" dirty="0" err="1">
                <a:latin typeface="Consolas" panose="020B0609020204030204" pitchFamily="49" charset="0"/>
              </a:rPr>
              <a:t>io.debezium.connector.postgresql.PostgresConnector</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database.hostname</a:t>
            </a:r>
            <a:r>
              <a:rPr lang="en-US" sz="900" dirty="0">
                <a:latin typeface="Consolas" panose="020B0609020204030204" pitchFamily="49" charset="0"/>
              </a:rPr>
              <a:t>": "</a:t>
            </a:r>
            <a:r>
              <a:rPr lang="en-US" sz="900" dirty="0" err="1">
                <a:latin typeface="Consolas" panose="020B0609020204030204" pitchFamily="49" charset="0"/>
              </a:rPr>
              <a:t>postgres</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database.port</a:t>
            </a:r>
            <a:r>
              <a:rPr lang="en-US" sz="900" dirty="0">
                <a:latin typeface="Consolas" panose="020B0609020204030204" pitchFamily="49" charset="0"/>
              </a:rPr>
              <a:t>": "5432",</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database.user</a:t>
            </a:r>
            <a:r>
              <a:rPr lang="en-US" sz="900" dirty="0">
                <a:latin typeface="Consolas" panose="020B0609020204030204" pitchFamily="49" charset="0"/>
              </a:rPr>
              <a:t>": "</a:t>
            </a:r>
            <a:r>
              <a:rPr lang="en-US" sz="900" dirty="0" err="1">
                <a:latin typeface="Consolas" panose="020B0609020204030204" pitchFamily="49" charset="0"/>
              </a:rPr>
              <a:t>postgres</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database.password</a:t>
            </a:r>
            <a:r>
              <a:rPr lang="en-US" sz="900" dirty="0">
                <a:latin typeface="Consolas" panose="020B0609020204030204" pitchFamily="49" charset="0"/>
              </a:rPr>
              <a:t>": "</a:t>
            </a:r>
            <a:r>
              <a:rPr lang="en-US" sz="900" dirty="0" err="1">
                <a:latin typeface="Consolas" panose="020B0609020204030204" pitchFamily="49" charset="0"/>
              </a:rPr>
              <a:t>postgres</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database.dbname</a:t>
            </a:r>
            <a:r>
              <a:rPr lang="en-US" sz="900" dirty="0">
                <a:latin typeface="Consolas" panose="020B0609020204030204" pitchFamily="49" charset="0"/>
              </a:rPr>
              <a:t>": "</a:t>
            </a:r>
            <a:r>
              <a:rPr lang="en-US" sz="900" dirty="0" err="1">
                <a:latin typeface="Consolas" panose="020B0609020204030204" pitchFamily="49" charset="0"/>
              </a:rPr>
              <a:t>postgres</a:t>
            </a:r>
            <a:r>
              <a:rPr lang="en-US" sz="900" dirty="0">
                <a:latin typeface="Consolas" panose="020B0609020204030204" pitchFamily="49" charset="0"/>
              </a:rPr>
              <a:t>",</a:t>
            </a:r>
          </a:p>
          <a:p>
            <a:pPr marL="12700" indent="0">
              <a:buNone/>
            </a:pPr>
            <a:r>
              <a:rPr lang="en-US" sz="900" dirty="0">
                <a:latin typeface="Consolas" panose="020B0609020204030204" pitchFamily="49" charset="0"/>
              </a:rPr>
              <a:t>    "database.server.name": "</a:t>
            </a:r>
            <a:r>
              <a:rPr lang="en-US" sz="900" dirty="0" err="1">
                <a:latin typeface="Consolas" panose="020B0609020204030204" pitchFamily="49" charset="0"/>
              </a:rPr>
              <a:t>myserver</a:t>
            </a:r>
            <a:r>
              <a:rPr lang="en-US" sz="900" dirty="0">
                <a:latin typeface="Consolas" panose="020B0609020204030204" pitchFamily="49" charset="0"/>
              </a:rPr>
              <a:t>",</a:t>
            </a:r>
          </a:p>
          <a:p>
            <a:pPr marL="12700" indent="0">
              <a:buNone/>
            </a:pPr>
            <a:r>
              <a:rPr lang="en-US" sz="900" dirty="0">
                <a:latin typeface="Consolas" panose="020B0609020204030204" pitchFamily="49" charset="0"/>
              </a:rPr>
              <a:t>    "plugin.name": "</a:t>
            </a:r>
            <a:r>
              <a:rPr lang="en-US" sz="900" dirty="0" err="1">
                <a:latin typeface="Consolas" panose="020B0609020204030204" pitchFamily="49" charset="0"/>
              </a:rPr>
              <a:t>pgoutput</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table.include.list</a:t>
            </a:r>
            <a:r>
              <a:rPr lang="en-US" sz="900" dirty="0">
                <a:latin typeface="Consolas" panose="020B0609020204030204" pitchFamily="49" charset="0"/>
              </a:rPr>
              <a:t>": "</a:t>
            </a:r>
            <a:r>
              <a:rPr lang="en-US" sz="900" dirty="0" err="1">
                <a:latin typeface="Consolas" panose="020B0609020204030204" pitchFamily="49" charset="0"/>
              </a:rPr>
              <a:t>public.customers</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r>
              <a:rPr lang="en-US" sz="900" dirty="0" err="1">
                <a:latin typeface="Consolas" panose="020B0609020204030204" pitchFamily="49" charset="0"/>
              </a:rPr>
              <a:t>value.converter</a:t>
            </a:r>
            <a:r>
              <a:rPr lang="en-US" sz="900" dirty="0">
                <a:latin typeface="Consolas" panose="020B0609020204030204" pitchFamily="49" charset="0"/>
              </a:rPr>
              <a:t>": "</a:t>
            </a:r>
            <a:r>
              <a:rPr lang="en-US" sz="900" dirty="0" err="1">
                <a:latin typeface="Consolas" panose="020B0609020204030204" pitchFamily="49" charset="0"/>
              </a:rPr>
              <a:t>org.apache.kafka.connect.json.JsonConverter</a:t>
            </a:r>
            <a:r>
              <a:rPr lang="en-US" sz="900" dirty="0">
                <a:latin typeface="Consolas" panose="020B0609020204030204" pitchFamily="49" charset="0"/>
              </a:rPr>
              <a:t>"</a:t>
            </a:r>
          </a:p>
          <a:p>
            <a:pPr marL="12700" indent="0">
              <a:buNone/>
            </a:pPr>
            <a:r>
              <a:rPr lang="en-US" sz="900" dirty="0">
                <a:latin typeface="Consolas" panose="020B0609020204030204" pitchFamily="49" charset="0"/>
              </a:rPr>
              <a:t>  }</a:t>
            </a:r>
          </a:p>
          <a:p>
            <a:pPr marL="12700" indent="0">
              <a:buNone/>
            </a:pPr>
            <a:r>
              <a:rPr lang="en-US" sz="900" dirty="0">
                <a:latin typeface="Consolas" panose="020B0609020204030204" pitchFamily="49" charset="0"/>
              </a:rPr>
              <a:t>}</a:t>
            </a:r>
          </a:p>
        </p:txBody>
      </p:sp>
      <p:pic>
        <p:nvPicPr>
          <p:cNvPr id="6" name="Billede 5">
            <a:extLst>
              <a:ext uri="{FF2B5EF4-FFF2-40B4-BE49-F238E27FC236}">
                <a16:creationId xmlns:a16="http://schemas.microsoft.com/office/drawing/2014/main" id="{4A5D3757-723A-56EA-DDA4-1055248CE830}"/>
              </a:ext>
            </a:extLst>
          </p:cNvPr>
          <p:cNvPicPr>
            <a:picLocks/>
          </p:cNvPicPr>
          <p:nvPr/>
        </p:nvPicPr>
        <p:blipFill>
          <a:blip r:embed="rId2"/>
          <a:stretch>
            <a:fillRect/>
          </a:stretch>
        </p:blipFill>
        <p:spPr>
          <a:xfrm>
            <a:off x="4528250" y="4753644"/>
            <a:ext cx="5338763" cy="1583246"/>
          </a:xfrm>
          <a:prstGeom prst="rect">
            <a:avLst/>
          </a:prstGeom>
        </p:spPr>
      </p:pic>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7246938" cy="1406657"/>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Walk through of how the CDC connector is configured</a:t>
            </a:r>
          </a:p>
          <a:p>
            <a:pPr lvl="1"/>
            <a:r>
              <a:rPr lang="en-US" sz="1400" dirty="0">
                <a:latin typeface="+mn-lt"/>
              </a:rPr>
              <a:t>Docker compose file: </a:t>
            </a:r>
            <a:r>
              <a:rPr lang="en-US" sz="1400" dirty="0" err="1">
                <a:latin typeface="+mn-lt"/>
              </a:rPr>
              <a:t>postgres</a:t>
            </a:r>
            <a:r>
              <a:rPr lang="en-US" sz="1400" dirty="0">
                <a:latin typeface="+mn-lt"/>
              </a:rPr>
              <a:t> and </a:t>
            </a:r>
            <a:r>
              <a:rPr lang="en-US" sz="1400" dirty="0" err="1">
                <a:latin typeface="+mn-lt"/>
              </a:rPr>
              <a:t>postgres</a:t>
            </a:r>
            <a:r>
              <a:rPr lang="en-US" sz="1400" dirty="0">
                <a:latin typeface="+mn-lt"/>
              </a:rPr>
              <a:t>-connect</a:t>
            </a:r>
          </a:p>
          <a:p>
            <a:pPr lvl="1"/>
            <a:r>
              <a:rPr lang="en-US" sz="1400" dirty="0" err="1">
                <a:latin typeface="+mn-lt"/>
              </a:rPr>
              <a:t>pg</a:t>
            </a:r>
            <a:r>
              <a:rPr lang="en-US" sz="1400" dirty="0">
                <a:latin typeface="+mn-lt"/>
              </a:rPr>
              <a:t>-source-</a:t>
            </a:r>
            <a:r>
              <a:rPr lang="en-US" sz="1400" dirty="0" err="1">
                <a:latin typeface="+mn-lt"/>
              </a:rPr>
              <a:t>config.json</a:t>
            </a:r>
            <a:endParaRPr lang="en-US" sz="1400" dirty="0">
              <a:latin typeface="+mn-lt"/>
            </a:endParaRPr>
          </a:p>
          <a:p>
            <a:pPr lvl="1"/>
            <a:endParaRPr lang="en-US" sz="1400" dirty="0"/>
          </a:p>
          <a:p>
            <a:pPr marL="12700" indent="0">
              <a:buNone/>
            </a:pPr>
            <a:endParaRPr lang="en-US" sz="1800" dirty="0"/>
          </a:p>
        </p:txBody>
      </p:sp>
    </p:spTree>
    <p:extLst>
      <p:ext uri="{BB962C8B-B14F-4D97-AF65-F5344CB8AC3E}">
        <p14:creationId xmlns:p14="http://schemas.microsoft.com/office/powerpoint/2010/main" val="81448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072438" cy="5112313"/>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latin typeface="+mn-lt"/>
              </a:rPr>
              <a:t>Configure a Postgres CDC connector</a:t>
            </a:r>
          </a:p>
          <a:p>
            <a:pPr lvl="1"/>
            <a:r>
              <a:rPr lang="en-US" sz="1400" dirty="0">
                <a:latin typeface="+mn-lt"/>
              </a:rPr>
              <a:t>Look at the Docker Compose file and find the two services: </a:t>
            </a:r>
            <a:r>
              <a:rPr lang="en-US" sz="1400" dirty="0" err="1">
                <a:latin typeface="+mn-lt"/>
              </a:rPr>
              <a:t>postgres</a:t>
            </a:r>
            <a:r>
              <a:rPr lang="en-US" sz="1400" dirty="0">
                <a:latin typeface="+mn-lt"/>
              </a:rPr>
              <a:t> and </a:t>
            </a:r>
            <a:r>
              <a:rPr lang="en-US" sz="1400" dirty="0" err="1">
                <a:latin typeface="+mn-lt"/>
              </a:rPr>
              <a:t>postgres</a:t>
            </a:r>
            <a:r>
              <a:rPr lang="en-US" sz="1400" dirty="0">
                <a:latin typeface="+mn-lt"/>
              </a:rPr>
              <a:t>-connector. Understand the setup!</a:t>
            </a:r>
          </a:p>
          <a:p>
            <a:pPr lvl="1"/>
            <a:r>
              <a:rPr lang="en-US" sz="1400" dirty="0">
                <a:latin typeface="+mn-lt"/>
              </a:rPr>
              <a:t>Connect to Postgres. Open PowerShell and type </a:t>
            </a:r>
            <a:r>
              <a:rPr lang="en-US" sz="1400" b="1" i="0" dirty="0">
                <a:solidFill>
                  <a:srgbClr val="242424"/>
                </a:solidFill>
                <a:effectLst/>
                <a:latin typeface="+mn-lt"/>
              </a:rPr>
              <a:t>docker exec -it </a:t>
            </a:r>
            <a:r>
              <a:rPr lang="en-US" sz="1400" b="1" i="0" dirty="0" err="1">
                <a:solidFill>
                  <a:srgbClr val="242424"/>
                </a:solidFill>
                <a:effectLst/>
                <a:latin typeface="+mn-lt"/>
              </a:rPr>
              <a:t>postgres</a:t>
            </a:r>
            <a:r>
              <a:rPr lang="en-US" sz="1400" b="1" i="0" dirty="0">
                <a:solidFill>
                  <a:srgbClr val="242424"/>
                </a:solidFill>
                <a:effectLst/>
                <a:latin typeface="+mn-lt"/>
              </a:rPr>
              <a:t> bash</a:t>
            </a:r>
          </a:p>
          <a:p>
            <a:pPr lvl="1"/>
            <a:r>
              <a:rPr lang="da-DK" sz="1400" dirty="0">
                <a:solidFill>
                  <a:schemeClr val="tx1"/>
                </a:solidFill>
                <a:latin typeface="+mn-lt"/>
              </a:rPr>
              <a:t>Login to </a:t>
            </a:r>
            <a:r>
              <a:rPr lang="da-DK" sz="1400" dirty="0" err="1">
                <a:solidFill>
                  <a:schemeClr val="tx1"/>
                </a:solidFill>
                <a:latin typeface="+mn-lt"/>
              </a:rPr>
              <a:t>Postgres</a:t>
            </a:r>
            <a:r>
              <a:rPr lang="da-DK" sz="1400" dirty="0">
                <a:solidFill>
                  <a:schemeClr val="tx1"/>
                </a:solidFill>
                <a:latin typeface="+mn-lt"/>
              </a:rPr>
              <a:t>. Type </a:t>
            </a:r>
            <a:r>
              <a:rPr lang="da-DK" sz="1400" b="1" i="0" dirty="0" err="1">
                <a:solidFill>
                  <a:schemeClr val="tx1"/>
                </a:solidFill>
                <a:effectLst/>
                <a:latin typeface="+mn-lt"/>
              </a:rPr>
              <a:t>psql</a:t>
            </a:r>
            <a:r>
              <a:rPr lang="da-DK" sz="1400" b="1" i="0" dirty="0">
                <a:solidFill>
                  <a:schemeClr val="tx1"/>
                </a:solidFill>
                <a:effectLst/>
                <a:latin typeface="+mn-lt"/>
              </a:rPr>
              <a:t> -U </a:t>
            </a:r>
            <a:r>
              <a:rPr lang="da-DK" sz="1400" b="1" i="0" dirty="0" err="1">
                <a:solidFill>
                  <a:schemeClr val="tx1"/>
                </a:solidFill>
                <a:effectLst/>
                <a:latin typeface="+mn-lt"/>
              </a:rPr>
              <a:t>postgres</a:t>
            </a:r>
            <a:r>
              <a:rPr lang="da-DK" sz="1400" b="1" i="0" dirty="0">
                <a:solidFill>
                  <a:schemeClr val="tx1"/>
                </a:solidFill>
                <a:effectLst/>
                <a:latin typeface="+mn-lt"/>
              </a:rPr>
              <a:t> </a:t>
            </a:r>
          </a:p>
          <a:p>
            <a:pPr lvl="1"/>
            <a:r>
              <a:rPr lang="da-DK" sz="1400" dirty="0" err="1">
                <a:solidFill>
                  <a:schemeClr val="tx1"/>
                </a:solidFill>
                <a:latin typeface="+mn-lt"/>
              </a:rPr>
              <a:t>Create</a:t>
            </a:r>
            <a:r>
              <a:rPr lang="da-DK" sz="1400" dirty="0">
                <a:solidFill>
                  <a:schemeClr val="tx1"/>
                </a:solidFill>
                <a:latin typeface="+mn-lt"/>
              </a:rPr>
              <a:t> </a:t>
            </a:r>
            <a:r>
              <a:rPr lang="da-DK" sz="1400" dirty="0" err="1">
                <a:solidFill>
                  <a:schemeClr val="tx1"/>
                </a:solidFill>
                <a:latin typeface="+mn-lt"/>
              </a:rPr>
              <a:t>db-table</a:t>
            </a:r>
            <a:r>
              <a:rPr lang="da-DK" sz="1400" dirty="0">
                <a:solidFill>
                  <a:schemeClr val="tx1"/>
                </a:solidFill>
                <a:latin typeface="+mn-lt"/>
              </a:rPr>
              <a:t>, type: </a:t>
            </a:r>
            <a:r>
              <a:rPr lang="en-US" sz="1400" b="1" i="0" u="none" strike="noStrike" dirty="0">
                <a:solidFill>
                  <a:schemeClr val="tx1"/>
                </a:solidFill>
                <a:effectLst/>
                <a:latin typeface="+mn-lt"/>
              </a:rPr>
              <a:t>CREATE TABLE customers (id int GENERATED ALWAYS AS IDENTITY PRIMARY KEY, name text);</a:t>
            </a:r>
          </a:p>
          <a:p>
            <a:pPr lvl="1"/>
            <a:r>
              <a:rPr lang="en-US" sz="1400" dirty="0">
                <a:solidFill>
                  <a:schemeClr val="tx1"/>
                </a:solidFill>
                <a:latin typeface="+mn-lt"/>
              </a:rPr>
              <a:t>Alter table, type: </a:t>
            </a:r>
            <a:r>
              <a:rPr lang="en-US" sz="1400" b="1" dirty="0">
                <a:solidFill>
                  <a:schemeClr val="tx1"/>
                </a:solidFill>
                <a:effectLst/>
                <a:latin typeface="+mn-lt"/>
              </a:rPr>
              <a:t>ALTER TABLE customers REPLICA IDENTITY USING INDEX </a:t>
            </a:r>
            <a:r>
              <a:rPr lang="en-US" sz="1400" b="1" dirty="0" err="1">
                <a:solidFill>
                  <a:schemeClr val="tx1"/>
                </a:solidFill>
                <a:effectLst/>
                <a:latin typeface="+mn-lt"/>
              </a:rPr>
              <a:t>customers_pkey</a:t>
            </a:r>
            <a:r>
              <a:rPr lang="en-US" sz="1400" b="1" dirty="0">
                <a:solidFill>
                  <a:schemeClr val="tx1"/>
                </a:solidFill>
                <a:effectLst/>
                <a:latin typeface="+mn-lt"/>
              </a:rPr>
              <a:t>;</a:t>
            </a:r>
          </a:p>
          <a:p>
            <a:pPr lvl="1"/>
            <a:r>
              <a:rPr lang="en-US" sz="1400" dirty="0">
                <a:solidFill>
                  <a:schemeClr val="tx1"/>
                </a:solidFill>
                <a:effectLst/>
                <a:latin typeface="+mn-lt"/>
              </a:rPr>
              <a:t>Insert data, type: </a:t>
            </a:r>
            <a:r>
              <a:rPr lang="en-US" sz="1400" b="1" dirty="0">
                <a:solidFill>
                  <a:schemeClr val="tx1"/>
                </a:solidFill>
                <a:effectLst/>
                <a:latin typeface="+mn-lt"/>
              </a:rPr>
              <a:t>INSERT INTO customers (name) VALUES </a:t>
            </a:r>
            <a:r>
              <a:rPr lang="da-DK" sz="1400" b="1" i="0" dirty="0">
                <a:solidFill>
                  <a:schemeClr val="tx1"/>
                </a:solidFill>
                <a:effectLst/>
                <a:latin typeface="+mn-lt"/>
              </a:rPr>
              <a:t>('</a:t>
            </a:r>
            <a:r>
              <a:rPr lang="da-DK" sz="1400" b="1" i="0" dirty="0" err="1">
                <a:solidFill>
                  <a:schemeClr val="tx1"/>
                </a:solidFill>
                <a:effectLst/>
                <a:latin typeface="+mn-lt"/>
              </a:rPr>
              <a:t>john</a:t>
            </a:r>
            <a:r>
              <a:rPr lang="da-DK" sz="1400" b="1" i="0" dirty="0">
                <a:solidFill>
                  <a:schemeClr val="tx1"/>
                </a:solidFill>
                <a:effectLst/>
                <a:latin typeface="+mn-lt"/>
              </a:rPr>
              <a:t>'), ('</a:t>
            </a:r>
            <a:r>
              <a:rPr lang="da-DK" sz="1400" b="1" i="0" dirty="0" err="1">
                <a:solidFill>
                  <a:schemeClr val="tx1"/>
                </a:solidFill>
                <a:effectLst/>
                <a:latin typeface="+mn-lt"/>
              </a:rPr>
              <a:t>jack</a:t>
            </a:r>
            <a:r>
              <a:rPr lang="da-DK" sz="1400" b="1" i="0" dirty="0">
                <a:solidFill>
                  <a:schemeClr val="tx1"/>
                </a:solidFill>
                <a:effectLst/>
                <a:latin typeface="+mn-lt"/>
              </a:rPr>
              <a:t>'), ('</a:t>
            </a:r>
            <a:r>
              <a:rPr lang="da-DK" sz="1400" b="1" i="0" dirty="0" err="1">
                <a:solidFill>
                  <a:schemeClr val="tx1"/>
                </a:solidFill>
                <a:effectLst/>
                <a:latin typeface="+mn-lt"/>
              </a:rPr>
              <a:t>jane</a:t>
            </a:r>
            <a:r>
              <a:rPr lang="da-DK" sz="1400" b="1" i="0" dirty="0">
                <a:solidFill>
                  <a:schemeClr val="tx1"/>
                </a:solidFill>
                <a:effectLst/>
                <a:latin typeface="+mn-lt"/>
              </a:rPr>
              <a:t>')</a:t>
            </a:r>
            <a:r>
              <a:rPr lang="en-US" sz="1400" b="1" dirty="0">
                <a:solidFill>
                  <a:schemeClr val="tx1"/>
                </a:solidFill>
                <a:effectLst/>
                <a:latin typeface="+mn-lt"/>
              </a:rPr>
              <a:t>;</a:t>
            </a:r>
          </a:p>
          <a:p>
            <a:pPr lvl="1"/>
            <a:r>
              <a:rPr lang="en-US" sz="1400" dirty="0">
                <a:solidFill>
                  <a:schemeClr val="tx1"/>
                </a:solidFill>
                <a:latin typeface="+mn-lt"/>
              </a:rPr>
              <a:t>Configure </a:t>
            </a:r>
            <a:r>
              <a:rPr lang="en-US" sz="1400" dirty="0" err="1">
                <a:solidFill>
                  <a:schemeClr val="tx1"/>
                </a:solidFill>
                <a:latin typeface="+mn-lt"/>
              </a:rPr>
              <a:t>debezium</a:t>
            </a:r>
            <a:r>
              <a:rPr lang="en-US" sz="1400" dirty="0">
                <a:solidFill>
                  <a:schemeClr val="tx1"/>
                </a:solidFill>
                <a:latin typeface="+mn-lt"/>
              </a:rPr>
              <a:t>-connector. Open PowerShell and navigate to &lt;project-folder&gt;/docker/</a:t>
            </a:r>
            <a:r>
              <a:rPr lang="en-US" sz="1400" dirty="0" err="1">
                <a:solidFill>
                  <a:schemeClr val="tx1"/>
                </a:solidFill>
                <a:latin typeface="+mn-lt"/>
              </a:rPr>
              <a:t>kafka</a:t>
            </a:r>
            <a:r>
              <a:rPr lang="en-US" sz="1400" dirty="0">
                <a:solidFill>
                  <a:schemeClr val="tx1"/>
                </a:solidFill>
                <a:latin typeface="+mn-lt"/>
              </a:rPr>
              <a:t>-connect. </a:t>
            </a:r>
          </a:p>
          <a:p>
            <a:pPr lvl="1"/>
            <a:r>
              <a:rPr lang="en-US" sz="1400" dirty="0">
                <a:latin typeface="+mn-lt"/>
              </a:rPr>
              <a:t>Open a browser and type </a:t>
            </a:r>
            <a:r>
              <a:rPr lang="en-US" sz="1400" b="1" dirty="0">
                <a:latin typeface="+mn-lt"/>
                <a:hlinkClick r:id="rId2"/>
              </a:rPr>
              <a:t>https://localhost:9090</a:t>
            </a:r>
            <a:r>
              <a:rPr lang="en-US" sz="1400" b="1" dirty="0">
                <a:latin typeface="+mn-lt"/>
              </a:rPr>
              <a:t> </a:t>
            </a:r>
            <a:r>
              <a:rPr lang="en-US" sz="1400" dirty="0">
                <a:latin typeface="+mn-lt"/>
              </a:rPr>
              <a:t>to confirm the connector is running</a:t>
            </a:r>
            <a:endParaRPr lang="en-US" sz="1400" dirty="0">
              <a:solidFill>
                <a:schemeClr val="tx1"/>
              </a:solidFill>
              <a:latin typeface="+mn-lt"/>
            </a:endParaRPr>
          </a:p>
          <a:p>
            <a:pPr lvl="1"/>
            <a:r>
              <a:rPr lang="en-US" sz="1400" dirty="0">
                <a:solidFill>
                  <a:schemeClr val="tx1"/>
                </a:solidFill>
                <a:latin typeface="+mn-lt"/>
              </a:rPr>
              <a:t>In </a:t>
            </a:r>
            <a:r>
              <a:rPr lang="en-US" sz="1400" dirty="0" err="1">
                <a:solidFill>
                  <a:schemeClr val="tx1"/>
                </a:solidFill>
                <a:latin typeface="+mn-lt"/>
              </a:rPr>
              <a:t>powershell</a:t>
            </a:r>
            <a:r>
              <a:rPr lang="en-US" sz="1400" dirty="0">
                <a:solidFill>
                  <a:schemeClr val="tx1"/>
                </a:solidFill>
                <a:latin typeface="+mn-lt"/>
              </a:rPr>
              <a:t>, type </a:t>
            </a:r>
            <a:r>
              <a:rPr lang="en-US" sz="1400" b="1" dirty="0">
                <a:latin typeface="+mn-lt"/>
              </a:rPr>
              <a:t>Invoke-</a:t>
            </a:r>
            <a:r>
              <a:rPr lang="en-US" sz="1400" b="1" dirty="0" err="1">
                <a:latin typeface="+mn-lt"/>
              </a:rPr>
              <a:t>WebRequest</a:t>
            </a:r>
            <a:r>
              <a:rPr lang="en-US" sz="1400" b="1" dirty="0">
                <a:latin typeface="+mn-lt"/>
              </a:rPr>
              <a:t> -Uri http://localhost:8083/connectors/ -Method POST -</a:t>
            </a:r>
            <a:r>
              <a:rPr lang="en-US" sz="1400" b="1" dirty="0" err="1">
                <a:latin typeface="+mn-lt"/>
              </a:rPr>
              <a:t>ContentType</a:t>
            </a:r>
            <a:r>
              <a:rPr lang="en-US" sz="1400" b="1" dirty="0">
                <a:latin typeface="+mn-lt"/>
              </a:rPr>
              <a:t> application/</a:t>
            </a:r>
            <a:r>
              <a:rPr lang="en-US" sz="1400" b="1" dirty="0" err="1">
                <a:latin typeface="+mn-lt"/>
              </a:rPr>
              <a:t>json</a:t>
            </a:r>
            <a:r>
              <a:rPr lang="en-US" sz="1400" b="1" dirty="0">
                <a:latin typeface="+mn-lt"/>
              </a:rPr>
              <a:t>  -</a:t>
            </a:r>
            <a:r>
              <a:rPr lang="en-US" sz="1400" b="1" dirty="0" err="1">
                <a:latin typeface="+mn-lt"/>
              </a:rPr>
              <a:t>InFile</a:t>
            </a:r>
            <a:r>
              <a:rPr lang="en-US" sz="1400" b="1" dirty="0">
                <a:latin typeface="+mn-lt"/>
              </a:rPr>
              <a:t> .\</a:t>
            </a:r>
            <a:r>
              <a:rPr lang="en-US" sz="1400" b="1" dirty="0" err="1">
                <a:latin typeface="+mn-lt"/>
              </a:rPr>
              <a:t>pg</a:t>
            </a:r>
            <a:r>
              <a:rPr lang="en-US" sz="1400" b="1" dirty="0">
                <a:latin typeface="+mn-lt"/>
              </a:rPr>
              <a:t>-source-</a:t>
            </a:r>
            <a:r>
              <a:rPr lang="en-US" sz="1400" b="1" dirty="0" err="1">
                <a:latin typeface="+mn-lt"/>
              </a:rPr>
              <a:t>config.json</a:t>
            </a:r>
            <a:endParaRPr lang="en-US" sz="1400" b="1" dirty="0">
              <a:latin typeface="+mn-lt"/>
            </a:endParaRPr>
          </a:p>
          <a:p>
            <a:pPr lvl="1"/>
            <a:r>
              <a:rPr lang="en-US" sz="1400" dirty="0">
                <a:latin typeface="+mn-lt"/>
              </a:rPr>
              <a:t>Open akhq.io on </a:t>
            </a:r>
            <a:r>
              <a:rPr lang="en-US" sz="1400" dirty="0">
                <a:latin typeface="+mn-lt"/>
                <a:hlinkClick r:id="rId3"/>
              </a:rPr>
              <a:t>http://localhost:8080/</a:t>
            </a:r>
            <a:r>
              <a:rPr lang="en-US" sz="1400" dirty="0">
                <a:latin typeface="+mn-lt"/>
              </a:rPr>
              <a:t> to see that a new topic has been created and populated</a:t>
            </a:r>
            <a:endParaRPr lang="en-US" sz="800" dirty="0">
              <a:latin typeface="+mn-lt"/>
            </a:endParaRPr>
          </a:p>
          <a:p>
            <a:pPr lvl="1"/>
            <a:endParaRPr lang="en-US" sz="800" dirty="0">
              <a:effectLst/>
              <a:latin typeface="+mn-lt"/>
            </a:endParaRPr>
          </a:p>
          <a:p>
            <a:pPr lvl="1"/>
            <a:endParaRPr lang="en-US" sz="800" dirty="0">
              <a:effectLst/>
              <a:latin typeface="+mn-lt"/>
            </a:endParaRPr>
          </a:p>
          <a:p>
            <a:pPr lvl="1"/>
            <a:endParaRPr lang="en-US" sz="1400" b="1" i="0" u="none" strike="noStrike" dirty="0">
              <a:solidFill>
                <a:schemeClr val="tx1"/>
              </a:solidFill>
              <a:effectLst/>
              <a:latin typeface="+mn-lt"/>
            </a:endParaRPr>
          </a:p>
          <a:p>
            <a:pPr lvl="1"/>
            <a:endParaRPr lang="da-DK" sz="1400" b="1" i="0" u="none" strike="noStrike" dirty="0">
              <a:solidFill>
                <a:schemeClr val="tx1"/>
              </a:solidFill>
              <a:effectLst/>
              <a:latin typeface="+mn-lt"/>
            </a:endParaRPr>
          </a:p>
          <a:p>
            <a:pPr lvl="1"/>
            <a:endParaRPr lang="da-DK" sz="1400" i="0" dirty="0">
              <a:solidFill>
                <a:srgbClr val="242424"/>
              </a:solidFill>
              <a:effectLst/>
              <a:latin typeface="+mn-lt"/>
            </a:endParaRPr>
          </a:p>
          <a:p>
            <a:pPr lvl="1"/>
            <a:endParaRPr lang="en-US" sz="1400" b="1" dirty="0">
              <a:solidFill>
                <a:srgbClr val="242424"/>
              </a:solidFill>
              <a:latin typeface="+mn-lt"/>
            </a:endParaRPr>
          </a:p>
          <a:p>
            <a:pPr lvl="1"/>
            <a:endParaRPr lang="en-US" sz="1400" b="1" i="0" dirty="0">
              <a:solidFill>
                <a:srgbClr val="242424"/>
              </a:solidFill>
              <a:effectLst/>
              <a:latin typeface="+mn-lt"/>
            </a:endParaRPr>
          </a:p>
          <a:p>
            <a:pPr lvl="1"/>
            <a:endParaRPr lang="en-US" sz="1400" b="1" dirty="0">
              <a:latin typeface="+mn-lt"/>
            </a:endParaRPr>
          </a:p>
          <a:p>
            <a:pPr marL="12700" indent="0">
              <a:buNone/>
            </a:pPr>
            <a:endParaRPr lang="en-US" sz="1800" dirty="0">
              <a:latin typeface="+mn-lt"/>
            </a:endParaRPr>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9.7</a:t>
            </a:r>
          </a:p>
        </p:txBody>
      </p:sp>
    </p:spTree>
    <p:extLst>
      <p:ext uri="{BB962C8B-B14F-4D97-AF65-F5344CB8AC3E}">
        <p14:creationId xmlns:p14="http://schemas.microsoft.com/office/powerpoint/2010/main" val="2352893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480C07-B01A-F481-7E74-C0D7BD5F7605}"/>
              </a:ext>
            </a:extLst>
          </p:cNvPr>
          <p:cNvSpPr>
            <a:spLocks noGrp="1"/>
          </p:cNvSpPr>
          <p:nvPr>
            <p:ph type="title"/>
          </p:nvPr>
        </p:nvSpPr>
        <p:spPr/>
        <p:txBody>
          <a:bodyPr/>
          <a:lstStyle/>
          <a:p>
            <a:r>
              <a:rPr lang="da-DK" dirty="0" err="1"/>
              <a:t>Debezium</a:t>
            </a:r>
            <a:r>
              <a:rPr lang="da-DK" dirty="0"/>
              <a:t> transformations</a:t>
            </a:r>
            <a:endParaRPr lang="en-US" dirty="0"/>
          </a:p>
        </p:txBody>
      </p:sp>
      <p:graphicFrame>
        <p:nvGraphicFramePr>
          <p:cNvPr id="7" name="Tabel 6">
            <a:extLst>
              <a:ext uri="{FF2B5EF4-FFF2-40B4-BE49-F238E27FC236}">
                <a16:creationId xmlns:a16="http://schemas.microsoft.com/office/drawing/2014/main" id="{CE03024D-B0C8-A27E-2A78-D05E01DA6A11}"/>
              </a:ext>
            </a:extLst>
          </p:cNvPr>
          <p:cNvGraphicFramePr>
            <a:graphicFrameLocks noGrp="1"/>
          </p:cNvGraphicFramePr>
          <p:nvPr>
            <p:extLst>
              <p:ext uri="{D42A27DB-BD31-4B8C-83A1-F6EECF244321}">
                <p14:modId xmlns:p14="http://schemas.microsoft.com/office/powerpoint/2010/main" val="2304729918"/>
              </p:ext>
            </p:extLst>
          </p:nvPr>
        </p:nvGraphicFramePr>
        <p:xfrm>
          <a:off x="445120" y="954247"/>
          <a:ext cx="7195894" cy="3030479"/>
        </p:xfrm>
        <a:graphic>
          <a:graphicData uri="http://schemas.openxmlformats.org/drawingml/2006/table">
            <a:tbl>
              <a:tblPr/>
              <a:tblGrid>
                <a:gridCol w="2084144">
                  <a:extLst>
                    <a:ext uri="{9D8B030D-6E8A-4147-A177-3AD203B41FA5}">
                      <a16:colId xmlns:a16="http://schemas.microsoft.com/office/drawing/2014/main" val="3716049737"/>
                    </a:ext>
                  </a:extLst>
                </a:gridCol>
                <a:gridCol w="5111750">
                  <a:extLst>
                    <a:ext uri="{9D8B030D-6E8A-4147-A177-3AD203B41FA5}">
                      <a16:colId xmlns:a16="http://schemas.microsoft.com/office/drawing/2014/main" val="943646080"/>
                    </a:ext>
                  </a:extLst>
                </a:gridCol>
              </a:tblGrid>
              <a:tr h="150960">
                <a:tc>
                  <a:txBody>
                    <a:bodyPr/>
                    <a:lstStyle/>
                    <a:p>
                      <a:pPr algn="l" fontAlgn="t"/>
                      <a:r>
                        <a:rPr lang="en-US" sz="800" b="1">
                          <a:effectLst/>
                        </a:rPr>
                        <a:t>Transform</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b="1" dirty="0">
                          <a:effectLst/>
                        </a:rPr>
                        <a:t>Description</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3866879813"/>
                  </a:ext>
                </a:extLst>
              </a:tr>
              <a:tr h="271029">
                <a:tc>
                  <a:txBody>
                    <a:bodyPr/>
                    <a:lstStyle/>
                    <a:p>
                      <a:pPr algn="l" fontAlgn="t"/>
                      <a:r>
                        <a:rPr lang="en-US" sz="800" u="none" strike="noStrike">
                          <a:solidFill>
                            <a:srgbClr val="1565C0"/>
                          </a:solidFill>
                          <a:effectLst/>
                          <a:hlinkClick r:id="rId3"/>
                        </a:rPr>
                        <a:t>Topic Routing</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Re-routes records to different topics based on a regular expression applied to the original topic name.</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4199178062"/>
                  </a:ext>
                </a:extLst>
              </a:tr>
              <a:tr h="191979">
                <a:tc>
                  <a:txBody>
                    <a:bodyPr/>
                    <a:lstStyle/>
                    <a:p>
                      <a:pPr algn="l" fontAlgn="t"/>
                      <a:r>
                        <a:rPr lang="en-US" sz="800" u="none" strike="noStrike">
                          <a:solidFill>
                            <a:srgbClr val="1565C0"/>
                          </a:solidFill>
                          <a:effectLst/>
                          <a:hlinkClick r:id="rId4"/>
                        </a:rPr>
                        <a:t>Content-Based Routing</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a:effectLst/>
                        </a:rPr>
                        <a:t>Reroute selected events to other topics, based on the event content.</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2193770459"/>
                  </a:ext>
                </a:extLst>
              </a:tr>
              <a:tr h="350079">
                <a:tc>
                  <a:txBody>
                    <a:bodyPr/>
                    <a:lstStyle/>
                    <a:p>
                      <a:pPr algn="l" fontAlgn="t"/>
                      <a:r>
                        <a:rPr lang="en-US" sz="800" u="none" strike="noStrike">
                          <a:solidFill>
                            <a:srgbClr val="1565C0"/>
                          </a:solidFill>
                          <a:effectLst/>
                          <a:hlinkClick r:id="rId5"/>
                        </a:rPr>
                        <a:t>New Record State Extraction</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Extracts the flat structure of field names and values from Debezium change events, facilitating sink connectors which cannot process Debezium’s complex event structure.</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3139718937"/>
                  </a:ext>
                </a:extLst>
              </a:tr>
              <a:tr h="191979">
                <a:tc>
                  <a:txBody>
                    <a:bodyPr/>
                    <a:lstStyle/>
                    <a:p>
                      <a:pPr algn="l" fontAlgn="t"/>
                      <a:r>
                        <a:rPr lang="en-US" sz="800" u="none" strike="noStrike">
                          <a:solidFill>
                            <a:srgbClr val="1565C0"/>
                          </a:solidFill>
                          <a:effectLst/>
                          <a:hlinkClick r:id="rId6"/>
                        </a:rPr>
                        <a:t>MongoDB New Document State Extraction</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a:effectLst/>
                        </a:rPr>
                        <a:t>The MongoDB-specific counter-part to the </a:t>
                      </a:r>
                      <a:r>
                        <a:rPr lang="en-US" sz="800" u="none" strike="noStrike">
                          <a:solidFill>
                            <a:srgbClr val="1565C0"/>
                          </a:solidFill>
                          <a:effectLst/>
                          <a:hlinkClick r:id="rId5"/>
                        </a:rPr>
                        <a:t>New Record State Extraction</a:t>
                      </a:r>
                      <a:r>
                        <a:rPr lang="en-US" sz="800">
                          <a:effectLst/>
                        </a:rPr>
                        <a:t> SMT.</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3367969106"/>
                  </a:ext>
                </a:extLst>
              </a:tr>
              <a:tr h="191979">
                <a:tc>
                  <a:txBody>
                    <a:bodyPr/>
                    <a:lstStyle/>
                    <a:p>
                      <a:pPr algn="l" fontAlgn="t"/>
                      <a:r>
                        <a:rPr lang="en-US" sz="800" u="none" strike="noStrike" dirty="0">
                          <a:solidFill>
                            <a:srgbClr val="1565C0"/>
                          </a:solidFill>
                          <a:effectLst/>
                          <a:hlinkClick r:id="rId7"/>
                        </a:rPr>
                        <a:t>Outbox Event Router</a:t>
                      </a:r>
                      <a:endParaRPr lang="en-US" sz="800" dirty="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Provides a way to safely and reliably exchange data between multiple (micro) services.</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3120490267"/>
                  </a:ext>
                </a:extLst>
              </a:tr>
              <a:tr h="191979">
                <a:tc>
                  <a:txBody>
                    <a:bodyPr/>
                    <a:lstStyle/>
                    <a:p>
                      <a:pPr algn="l" fontAlgn="t"/>
                      <a:r>
                        <a:rPr lang="en-US" sz="800" u="none" strike="noStrike">
                          <a:solidFill>
                            <a:srgbClr val="1565C0"/>
                          </a:solidFill>
                          <a:effectLst/>
                          <a:hlinkClick r:id="rId8"/>
                        </a:rPr>
                        <a:t>MongoDB Outbox Event Router</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a:effectLst/>
                        </a:rPr>
                        <a:t>The MongoDB-specific counter-part to the </a:t>
                      </a:r>
                      <a:r>
                        <a:rPr lang="en-US" sz="800" u="none" strike="noStrike">
                          <a:solidFill>
                            <a:srgbClr val="1565C0"/>
                          </a:solidFill>
                          <a:effectLst/>
                          <a:hlinkClick r:id="rId7"/>
                        </a:rPr>
                        <a:t>Outbox Event Router</a:t>
                      </a:r>
                      <a:r>
                        <a:rPr lang="en-US" sz="800">
                          <a:effectLst/>
                        </a:rPr>
                        <a:t> SMT.</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651649115"/>
                  </a:ext>
                </a:extLst>
              </a:tr>
              <a:tr h="350079">
                <a:tc>
                  <a:txBody>
                    <a:bodyPr/>
                    <a:lstStyle/>
                    <a:p>
                      <a:pPr algn="l" fontAlgn="t"/>
                      <a:r>
                        <a:rPr lang="en-US" sz="800" u="none" strike="noStrike">
                          <a:solidFill>
                            <a:srgbClr val="1565C0"/>
                          </a:solidFill>
                          <a:effectLst/>
                          <a:hlinkClick r:id="rId9"/>
                        </a:rPr>
                        <a:t>Message Filtering</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Applies a filter to the change events emitted by the connectors, based on their content. This lets you propagate only those records that are relevant to you.</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4190575238"/>
                  </a:ext>
                </a:extLst>
              </a:tr>
              <a:tr h="191979">
                <a:tc>
                  <a:txBody>
                    <a:bodyPr/>
                    <a:lstStyle/>
                    <a:p>
                      <a:pPr algn="l" fontAlgn="t"/>
                      <a:r>
                        <a:rPr lang="en-US" sz="800" u="none" strike="noStrike">
                          <a:solidFill>
                            <a:srgbClr val="1565C0"/>
                          </a:solidFill>
                          <a:effectLst/>
                          <a:hlinkClick r:id="rId10"/>
                        </a:rPr>
                        <a:t>Compute Partition</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a:effectLst/>
                        </a:rPr>
                        <a:t>Re-routes records to specific partition based on configured table column.</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671188214"/>
                  </a:ext>
                </a:extLst>
              </a:tr>
              <a:tr h="150960">
                <a:tc>
                  <a:txBody>
                    <a:bodyPr/>
                    <a:lstStyle/>
                    <a:p>
                      <a:pPr algn="l" fontAlgn="t"/>
                      <a:r>
                        <a:rPr lang="en-US" sz="800" u="none" strike="noStrike">
                          <a:solidFill>
                            <a:srgbClr val="1565C0"/>
                          </a:solidFill>
                          <a:effectLst/>
                          <a:hlinkClick r:id="rId11"/>
                        </a:rPr>
                        <a:t>HeaderToValue</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Moves or copies headers into the record value.</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3196957199"/>
                  </a:ext>
                </a:extLst>
              </a:tr>
              <a:tr h="191979">
                <a:tc>
                  <a:txBody>
                    <a:bodyPr/>
                    <a:lstStyle/>
                    <a:p>
                      <a:pPr algn="l" fontAlgn="t"/>
                      <a:r>
                        <a:rPr lang="en-US" sz="800" u="none" strike="noStrike">
                          <a:solidFill>
                            <a:srgbClr val="1565C0"/>
                          </a:solidFill>
                          <a:effectLst/>
                          <a:hlinkClick r:id="rId12"/>
                        </a:rPr>
                        <a:t>Partition Routing</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a:effectLst/>
                        </a:rPr>
                        <a:t>Re-routes records to specific partitions based on configured payload fields.</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1458659310"/>
                  </a:ext>
                </a:extLst>
              </a:tr>
              <a:tr h="271029">
                <a:tc>
                  <a:txBody>
                    <a:bodyPr/>
                    <a:lstStyle/>
                    <a:p>
                      <a:pPr algn="l" fontAlgn="t"/>
                      <a:r>
                        <a:rPr lang="en-US" sz="800" u="none" strike="noStrike">
                          <a:solidFill>
                            <a:srgbClr val="1565C0"/>
                          </a:solidFill>
                          <a:effectLst/>
                          <a:hlinkClick r:id="rId13"/>
                        </a:rPr>
                        <a:t>Timezone Converter</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tc>
                  <a:txBody>
                    <a:bodyPr/>
                    <a:lstStyle/>
                    <a:p>
                      <a:pPr algn="l" fontAlgn="t"/>
                      <a:r>
                        <a:rPr lang="en-US" sz="800">
                          <a:effectLst/>
                        </a:rPr>
                        <a:t>Converts Debezium and Kafka Connect timestamp fields in event records to a specified timezone.</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CFCFC"/>
                    </a:solidFill>
                  </a:tcPr>
                </a:tc>
                <a:extLst>
                  <a:ext uri="{0D108BD9-81ED-4DB2-BD59-A6C34878D82A}">
                    <a16:rowId xmlns:a16="http://schemas.microsoft.com/office/drawing/2014/main" val="972659089"/>
                  </a:ext>
                </a:extLst>
              </a:tr>
              <a:tr h="271029">
                <a:tc>
                  <a:txBody>
                    <a:bodyPr/>
                    <a:lstStyle/>
                    <a:p>
                      <a:pPr algn="l" fontAlgn="t"/>
                      <a:r>
                        <a:rPr lang="en-US" sz="800" u="none" strike="noStrike">
                          <a:solidFill>
                            <a:srgbClr val="1565C0"/>
                          </a:solidFill>
                          <a:effectLst/>
                          <a:hlinkClick r:id="rId14"/>
                        </a:rPr>
                        <a:t>TimescaleDB Integration</a:t>
                      </a:r>
                      <a:endParaRPr lang="en-US" sz="800">
                        <a:effectLst/>
                      </a:endParaRP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tc>
                  <a:txBody>
                    <a:bodyPr/>
                    <a:lstStyle/>
                    <a:p>
                      <a:pPr algn="l" fontAlgn="t"/>
                      <a:r>
                        <a:rPr lang="en-US" sz="800" dirty="0">
                          <a:effectLst/>
                        </a:rPr>
                        <a:t>Routes and enriches messages that the </a:t>
                      </a:r>
                      <a:r>
                        <a:rPr lang="en-US" sz="800" dirty="0" err="1">
                          <a:effectLst/>
                        </a:rPr>
                        <a:t>Debezium</a:t>
                      </a:r>
                      <a:r>
                        <a:rPr lang="en-US" sz="800" dirty="0">
                          <a:effectLst/>
                        </a:rPr>
                        <a:t> PostgreSQL connector captures from a </a:t>
                      </a:r>
                      <a:r>
                        <a:rPr lang="en-US" sz="800" dirty="0" err="1">
                          <a:effectLst/>
                        </a:rPr>
                        <a:t>TimescaleDB</a:t>
                      </a:r>
                      <a:r>
                        <a:rPr lang="en-US" sz="800" dirty="0">
                          <a:effectLst/>
                        </a:rPr>
                        <a:t>.</a:t>
                      </a:r>
                    </a:p>
                  </a:txBody>
                  <a:tcPr marL="60759" marR="60759" marT="30380" marB="30380">
                    <a:lnL w="3810" cap="flat" cmpd="sng" algn="ctr">
                      <a:solidFill>
                        <a:srgbClr val="E1E1E1"/>
                      </a:solidFill>
                      <a:prstDash val="solid"/>
                      <a:round/>
                      <a:headEnd type="none" w="med" len="med"/>
                      <a:tailEnd type="none" w="med" len="med"/>
                    </a:lnL>
                    <a:lnR w="3810" cap="flat" cmpd="sng" algn="ctr">
                      <a:solidFill>
                        <a:srgbClr val="E1E1E1"/>
                      </a:solidFill>
                      <a:prstDash val="solid"/>
                      <a:round/>
                      <a:headEnd type="none" w="med" len="med"/>
                      <a:tailEnd type="none" w="med" len="med"/>
                    </a:lnR>
                    <a:lnT w="3810" cap="flat" cmpd="sng" algn="ctr">
                      <a:solidFill>
                        <a:srgbClr val="E1E1E1"/>
                      </a:solidFill>
                      <a:prstDash val="solid"/>
                      <a:round/>
                      <a:headEnd type="none" w="med" len="med"/>
                      <a:tailEnd type="none" w="med" len="med"/>
                    </a:lnT>
                    <a:lnB w="3810" cap="flat" cmpd="sng" algn="ctr">
                      <a:solidFill>
                        <a:srgbClr val="E1E1E1"/>
                      </a:solidFill>
                      <a:prstDash val="solid"/>
                      <a:round/>
                      <a:headEnd type="none" w="med" len="med"/>
                      <a:tailEnd type="none" w="med" len="med"/>
                    </a:lnB>
                    <a:solidFill>
                      <a:srgbClr val="F8F8F7"/>
                    </a:solidFill>
                  </a:tcPr>
                </a:tc>
                <a:extLst>
                  <a:ext uri="{0D108BD9-81ED-4DB2-BD59-A6C34878D82A}">
                    <a16:rowId xmlns:a16="http://schemas.microsoft.com/office/drawing/2014/main" val="2391411434"/>
                  </a:ext>
                </a:extLst>
              </a:tr>
            </a:tbl>
          </a:graphicData>
        </a:graphic>
      </p:graphicFrame>
      <p:sp>
        <p:nvSpPr>
          <p:cNvPr id="8" name="Tekstfelt 7">
            <a:extLst>
              <a:ext uri="{FF2B5EF4-FFF2-40B4-BE49-F238E27FC236}">
                <a16:creationId xmlns:a16="http://schemas.microsoft.com/office/drawing/2014/main" id="{496E008B-EFAA-FFFB-401E-038DF6E508AF}"/>
              </a:ext>
            </a:extLst>
          </p:cNvPr>
          <p:cNvSpPr txBox="1"/>
          <p:nvPr/>
        </p:nvSpPr>
        <p:spPr>
          <a:xfrm>
            <a:off x="200074" y="5169810"/>
            <a:ext cx="4756150"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12700" indent="0">
              <a:buNone/>
            </a:pPr>
            <a:r>
              <a:rPr lang="en-US" sz="800" dirty="0">
                <a:latin typeface="Consolas" panose="020B0609020204030204" pitchFamily="49" charset="0"/>
              </a:rPr>
              <a:t>{</a:t>
            </a:r>
          </a:p>
          <a:p>
            <a:pPr marL="12700" indent="0">
              <a:buNone/>
            </a:pPr>
            <a:r>
              <a:rPr lang="en-US" sz="800" dirty="0">
                <a:latin typeface="Consolas" panose="020B0609020204030204" pitchFamily="49" charset="0"/>
              </a:rPr>
              <a:t>  "name": "</a:t>
            </a:r>
            <a:r>
              <a:rPr lang="en-US" sz="800" dirty="0" err="1">
                <a:latin typeface="Consolas" panose="020B0609020204030204" pitchFamily="49" charset="0"/>
              </a:rPr>
              <a:t>pg</a:t>
            </a:r>
            <a:r>
              <a:rPr lang="en-US" sz="800" dirty="0">
                <a:latin typeface="Consolas" panose="020B0609020204030204" pitchFamily="49" charset="0"/>
              </a:rPr>
              <a:t>-orders-source",</a:t>
            </a:r>
          </a:p>
          <a:p>
            <a:pPr marL="12700" indent="0">
              <a:buNone/>
            </a:pPr>
            <a:r>
              <a:rPr lang="en-US" sz="800" dirty="0">
                <a:latin typeface="Consolas" panose="020B0609020204030204" pitchFamily="49" charset="0"/>
              </a:rPr>
              <a:t>  "config": {</a:t>
            </a:r>
          </a:p>
          <a:p>
            <a:pPr marL="12700" indent="0">
              <a:buNone/>
            </a:pPr>
            <a:r>
              <a:rPr lang="en-US" sz="800" dirty="0">
                <a:latin typeface="Consolas" panose="020B0609020204030204" pitchFamily="49" charset="0"/>
              </a:rPr>
              <a:t>    "</a:t>
            </a:r>
            <a:r>
              <a:rPr lang="en-US" sz="800" dirty="0" err="1">
                <a:latin typeface="Consolas" panose="020B0609020204030204" pitchFamily="49" charset="0"/>
              </a:rPr>
              <a:t>connector.class</a:t>
            </a:r>
            <a:r>
              <a:rPr lang="en-US" sz="800" dirty="0">
                <a:latin typeface="Consolas" panose="020B0609020204030204" pitchFamily="49" charset="0"/>
              </a:rPr>
              <a:t>":   "</a:t>
            </a:r>
            <a:r>
              <a:rPr lang="en-US" sz="800" dirty="0" err="1">
                <a:latin typeface="Consolas" panose="020B0609020204030204" pitchFamily="49" charset="0"/>
              </a:rPr>
              <a:t>io.debezium.connector.postgresql.PostgresConnector</a:t>
            </a:r>
            <a:r>
              <a:rPr lang="en-US" sz="800" dirty="0">
                <a:latin typeface="Consolas" panose="020B0609020204030204" pitchFamily="49" charset="0"/>
              </a:rPr>
              <a:t>",</a:t>
            </a:r>
          </a:p>
          <a:p>
            <a:pPr marL="12700" indent="0">
              <a:buNone/>
            </a:pPr>
            <a:r>
              <a:rPr lang="en-US" sz="800" dirty="0">
                <a:latin typeface="Consolas" panose="020B0609020204030204" pitchFamily="49" charset="0"/>
              </a:rPr>
              <a:t>    "</a:t>
            </a:r>
            <a:r>
              <a:rPr lang="en-US" sz="800" dirty="0" err="1">
                <a:latin typeface="Consolas" panose="020B0609020204030204" pitchFamily="49" charset="0"/>
              </a:rPr>
              <a:t>table.include.list</a:t>
            </a:r>
            <a:r>
              <a:rPr lang="en-US" sz="800" dirty="0">
                <a:latin typeface="Consolas" panose="020B0609020204030204" pitchFamily="49" charset="0"/>
              </a:rPr>
              <a:t>": "</a:t>
            </a:r>
            <a:r>
              <a:rPr lang="en-US" sz="800" dirty="0" err="1">
                <a:latin typeface="Consolas" panose="020B0609020204030204" pitchFamily="49" charset="0"/>
              </a:rPr>
              <a:t>public.customers</a:t>
            </a:r>
            <a:r>
              <a:rPr lang="en-US" sz="800" dirty="0">
                <a:latin typeface="Consolas" panose="020B0609020204030204" pitchFamily="49" charset="0"/>
              </a:rPr>
              <a:t>-outbox“</a:t>
            </a:r>
          </a:p>
          <a:p>
            <a:pPr marL="12700" indent="0">
              <a:buNone/>
            </a:pPr>
            <a:r>
              <a:rPr lang="en-US" sz="800" dirty="0">
                <a:latin typeface="Consolas" panose="020B0609020204030204" pitchFamily="49" charset="0"/>
              </a:rPr>
              <a:t>    ...</a:t>
            </a:r>
          </a:p>
          <a:p>
            <a:pPr marL="12700" indent="0">
              <a:buNone/>
            </a:pPr>
            <a:r>
              <a:rPr lang="en-US" sz="800" b="1" i="0" dirty="0">
                <a:solidFill>
                  <a:srgbClr val="333333"/>
                </a:solidFill>
                <a:effectLst/>
                <a:latin typeface="Consolas" panose="020B0609020204030204" pitchFamily="49" charset="0"/>
              </a:rPr>
              <a:t>    </a:t>
            </a:r>
            <a:r>
              <a:rPr lang="en-US" sz="800" dirty="0">
                <a:latin typeface="Consolas" panose="020B0609020204030204" pitchFamily="49" charset="0"/>
              </a:rPr>
              <a:t>"</a:t>
            </a:r>
            <a:r>
              <a:rPr lang="en-US" sz="800" b="1" i="0" dirty="0">
                <a:solidFill>
                  <a:srgbClr val="333333"/>
                </a:solidFill>
                <a:effectLst/>
                <a:latin typeface="Consolas" panose="020B0609020204030204" pitchFamily="49" charset="0"/>
              </a:rPr>
              <a:t>transforms</a:t>
            </a:r>
            <a:r>
              <a:rPr lang="en-US" sz="800" dirty="0">
                <a:latin typeface="Consolas" panose="020B0609020204030204" pitchFamily="49" charset="0"/>
              </a:rPr>
              <a:t>"</a:t>
            </a:r>
            <a:r>
              <a:rPr lang="en-US" sz="800" b="1" i="0" dirty="0">
                <a:solidFill>
                  <a:srgbClr val="333333"/>
                </a:solidFill>
                <a:effectLst/>
                <a:latin typeface="Consolas" panose="020B0609020204030204" pitchFamily="49" charset="0"/>
              </a:rPr>
              <a:t>=outbox,...</a:t>
            </a:r>
            <a:br>
              <a:rPr lang="en-US" sz="800" dirty="0">
                <a:latin typeface="Consolas" panose="020B0609020204030204" pitchFamily="49" charset="0"/>
              </a:rPr>
            </a:br>
            <a:r>
              <a:rPr lang="en-US" sz="800" b="1" i="0" dirty="0">
                <a:solidFill>
                  <a:srgbClr val="333333"/>
                </a:solidFill>
                <a:effectLst/>
                <a:latin typeface="Consolas" panose="020B0609020204030204" pitchFamily="49" charset="0"/>
              </a:rPr>
              <a:t>    </a:t>
            </a:r>
            <a:r>
              <a:rPr lang="en-US" sz="800" dirty="0">
                <a:latin typeface="Consolas" panose="020B0609020204030204" pitchFamily="49" charset="0"/>
              </a:rPr>
              <a:t>"</a:t>
            </a:r>
            <a:r>
              <a:rPr lang="en-US" sz="800" b="1" i="0" dirty="0" err="1">
                <a:solidFill>
                  <a:srgbClr val="333333"/>
                </a:solidFill>
                <a:effectLst/>
                <a:latin typeface="Consolas" panose="020B0609020204030204" pitchFamily="49" charset="0"/>
              </a:rPr>
              <a:t>transforms.outbox.type</a:t>
            </a:r>
            <a:r>
              <a:rPr lang="en-US" sz="800" dirty="0">
                <a:latin typeface="Consolas" panose="020B0609020204030204" pitchFamily="49" charset="0"/>
              </a:rPr>
              <a:t>": "</a:t>
            </a:r>
            <a:r>
              <a:rPr lang="en-US" sz="800" b="1" i="0" dirty="0" err="1">
                <a:solidFill>
                  <a:srgbClr val="333333"/>
                </a:solidFill>
                <a:effectLst/>
                <a:latin typeface="Consolas" panose="020B0609020204030204" pitchFamily="49" charset="0"/>
              </a:rPr>
              <a:t>io.debezium.transforms.outbox.EventRouter</a:t>
            </a:r>
            <a:r>
              <a:rPr lang="en-US" sz="800" dirty="0">
                <a:latin typeface="Consolas" panose="020B0609020204030204" pitchFamily="49" charset="0"/>
              </a:rPr>
              <a:t>"</a:t>
            </a:r>
            <a:br>
              <a:rPr lang="en-US" sz="800" dirty="0">
                <a:latin typeface="Consolas" panose="020B0609020204030204" pitchFamily="49" charset="0"/>
              </a:rPr>
            </a:br>
            <a:r>
              <a:rPr lang="en-US" sz="800" dirty="0">
                <a:latin typeface="Consolas" panose="020B0609020204030204" pitchFamily="49" charset="0"/>
              </a:rPr>
              <a:t>  }</a:t>
            </a:r>
          </a:p>
          <a:p>
            <a:pPr marL="12700" indent="0">
              <a:buNone/>
            </a:pPr>
            <a:r>
              <a:rPr lang="en-US" sz="800" dirty="0">
                <a:latin typeface="Consolas" panose="020B0609020204030204" pitchFamily="49" charset="0"/>
              </a:rPr>
              <a:t>}</a:t>
            </a:r>
          </a:p>
        </p:txBody>
      </p:sp>
      <p:sp>
        <p:nvSpPr>
          <p:cNvPr id="9" name="Pil: venstre 8">
            <a:extLst>
              <a:ext uri="{FF2B5EF4-FFF2-40B4-BE49-F238E27FC236}">
                <a16:creationId xmlns:a16="http://schemas.microsoft.com/office/drawing/2014/main" id="{B60BF341-2658-4454-F386-D6FA44A13F4C}"/>
              </a:ext>
            </a:extLst>
          </p:cNvPr>
          <p:cNvSpPr/>
          <p:nvPr/>
        </p:nvSpPr>
        <p:spPr>
          <a:xfrm rot="19640479">
            <a:off x="1101576" y="4927494"/>
            <a:ext cx="2532111"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Debezium</a:t>
            </a:r>
            <a:r>
              <a:rPr lang="da-DK" dirty="0"/>
              <a:t> </a:t>
            </a:r>
            <a:r>
              <a:rPr lang="da-DK" dirty="0" err="1"/>
              <a:t>Outbox</a:t>
            </a:r>
            <a:r>
              <a:rPr lang="da-DK" dirty="0"/>
              <a:t> SMT</a:t>
            </a:r>
            <a:endParaRPr lang="en-US" dirty="0"/>
          </a:p>
        </p:txBody>
      </p:sp>
      <p:pic>
        <p:nvPicPr>
          <p:cNvPr id="1026" name="Picture 2">
            <a:extLst>
              <a:ext uri="{FF2B5EF4-FFF2-40B4-BE49-F238E27FC236}">
                <a16:creationId xmlns:a16="http://schemas.microsoft.com/office/drawing/2014/main" id="{F5B65B04-6168-5A5D-C337-2FECF9BC6D1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0857658">
            <a:off x="4418651" y="3343569"/>
            <a:ext cx="5391556" cy="3017991"/>
          </a:xfrm>
          <a:prstGeom prst="rect">
            <a:avLst/>
          </a:prstGeom>
        </p:spPr>
        <p:style>
          <a:lnRef idx="2">
            <a:schemeClr val="dk1"/>
          </a:lnRef>
          <a:fillRef idx="1">
            <a:schemeClr val="lt1"/>
          </a:fillRef>
          <a:effectRef idx="0">
            <a:schemeClr val="dk1"/>
          </a:effectRef>
          <a:fontRef idx="minor">
            <a:schemeClr val="dk1"/>
          </a:fontRef>
        </p:style>
      </p:pic>
      <p:sp>
        <p:nvSpPr>
          <p:cNvPr id="11" name="Kombinationstegning: figur 10">
            <a:extLst>
              <a:ext uri="{FF2B5EF4-FFF2-40B4-BE49-F238E27FC236}">
                <a16:creationId xmlns:a16="http://schemas.microsoft.com/office/drawing/2014/main" id="{B8CE1AC4-5FAB-9D82-9969-9EF288EDAFDC}"/>
              </a:ext>
            </a:extLst>
          </p:cNvPr>
          <p:cNvSpPr/>
          <p:nvPr/>
        </p:nvSpPr>
        <p:spPr>
          <a:xfrm>
            <a:off x="445120" y="2047429"/>
            <a:ext cx="1262382" cy="371921"/>
          </a:xfrm>
          <a:custGeom>
            <a:avLst/>
            <a:gdLst>
              <a:gd name="connsiteX0" fmla="*/ 1081283 w 1334635"/>
              <a:gd name="connsiteY0" fmla="*/ 86171 h 478439"/>
              <a:gd name="connsiteX1" fmla="*/ 65283 w 1334635"/>
              <a:gd name="connsiteY1" fmla="*/ 22671 h 478439"/>
              <a:gd name="connsiteX2" fmla="*/ 230383 w 1334635"/>
              <a:gd name="connsiteY2" fmla="*/ 473521 h 478439"/>
              <a:gd name="connsiteX3" fmla="*/ 1278133 w 1334635"/>
              <a:gd name="connsiteY3" fmla="*/ 251271 h 478439"/>
              <a:gd name="connsiteX4" fmla="*/ 1081283 w 1334635"/>
              <a:gd name="connsiteY4" fmla="*/ 86171 h 47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635" h="478439">
                <a:moveTo>
                  <a:pt x="1081283" y="86171"/>
                </a:moveTo>
                <a:cubicBezTo>
                  <a:pt x="879141" y="48071"/>
                  <a:pt x="207100" y="-41887"/>
                  <a:pt x="65283" y="22671"/>
                </a:cubicBezTo>
                <a:cubicBezTo>
                  <a:pt x="-76534" y="87229"/>
                  <a:pt x="28241" y="435421"/>
                  <a:pt x="230383" y="473521"/>
                </a:cubicBezTo>
                <a:cubicBezTo>
                  <a:pt x="432525" y="511621"/>
                  <a:pt x="1140550" y="317946"/>
                  <a:pt x="1278133" y="251271"/>
                </a:cubicBezTo>
                <a:cubicBezTo>
                  <a:pt x="1415716" y="184596"/>
                  <a:pt x="1283425" y="124271"/>
                  <a:pt x="1081283" y="86171"/>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437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D7595D-78A5-59EA-AF11-18C079D12F70}"/>
              </a:ext>
            </a:extLst>
          </p:cNvPr>
          <p:cNvSpPr>
            <a:spLocks noGrp="1"/>
          </p:cNvSpPr>
          <p:nvPr>
            <p:ph type="title"/>
          </p:nvPr>
        </p:nvSpPr>
        <p:spPr/>
        <p:txBody>
          <a:bodyPr/>
          <a:lstStyle/>
          <a:p>
            <a:r>
              <a:rPr lang="en-US" dirty="0"/>
              <a:t>What is Kafka Connect</a:t>
            </a:r>
          </a:p>
        </p:txBody>
      </p:sp>
      <p:sp>
        <p:nvSpPr>
          <p:cNvPr id="3" name="Pladsholder til tekst 2">
            <a:extLst>
              <a:ext uri="{FF2B5EF4-FFF2-40B4-BE49-F238E27FC236}">
                <a16:creationId xmlns:a16="http://schemas.microsoft.com/office/drawing/2014/main" id="{7BDC1386-04A6-66B0-78C1-3F78F6085167}"/>
              </a:ext>
            </a:extLst>
          </p:cNvPr>
          <p:cNvSpPr>
            <a:spLocks noGrp="1"/>
          </p:cNvSpPr>
          <p:nvPr>
            <p:ph type="body" idx="1"/>
          </p:nvPr>
        </p:nvSpPr>
        <p:spPr>
          <a:xfrm>
            <a:off x="360362" y="1052513"/>
            <a:ext cx="9359900" cy="3499822"/>
          </a:xfrm>
        </p:spPr>
        <p:txBody>
          <a:bodyPr/>
          <a:lstStyle/>
          <a:p>
            <a:pPr marL="12700" indent="0" algn="l">
              <a:buNone/>
            </a:pPr>
            <a:r>
              <a:rPr lang="en-US" sz="1600" b="0" i="0" dirty="0">
                <a:solidFill>
                  <a:srgbClr val="24292F"/>
                </a:solidFill>
                <a:effectLst/>
                <a:latin typeface="+mn-lt"/>
              </a:rPr>
              <a:t>Kafka Connect is for building scalable and reliable data integration pipelines between Apache Kafka and external data systems. It's part of the Apache Kafka project and is designed to simplify the process of ingesting data into Kafka and exporting data from Kafka to various data sources.</a:t>
            </a:r>
          </a:p>
          <a:p>
            <a:pPr marL="12700" indent="0" algn="l">
              <a:buNone/>
            </a:pPr>
            <a:r>
              <a:rPr lang="en-US" sz="1600" b="1" i="0" dirty="0">
                <a:solidFill>
                  <a:srgbClr val="24292F"/>
                </a:solidFill>
                <a:effectLst/>
                <a:latin typeface="+mn-lt"/>
              </a:rPr>
              <a:t>Connectors + Tasks</a:t>
            </a:r>
            <a:r>
              <a:rPr lang="en-US" sz="1600" b="0" i="0" dirty="0">
                <a:solidFill>
                  <a:srgbClr val="24292F"/>
                </a:solidFill>
                <a:effectLst/>
                <a:latin typeface="+mn-lt"/>
              </a:rPr>
              <a:t>: Kafka Connect uses connectors and tasks to interact with various data sources and sinks. Connectors are available for a wide range of databases, storage systems, and other data platforms. These connectors make it easy to configure and manage the data flow.</a:t>
            </a:r>
          </a:p>
          <a:p>
            <a:pPr marL="12700" indent="0" algn="l">
              <a:buNone/>
            </a:pPr>
            <a:r>
              <a:rPr lang="en-US" sz="1600" b="1" i="0" dirty="0">
                <a:solidFill>
                  <a:srgbClr val="24292F"/>
                </a:solidFill>
                <a:effectLst/>
                <a:latin typeface="+mn-lt"/>
              </a:rPr>
              <a:t>Configurability</a:t>
            </a:r>
            <a:r>
              <a:rPr lang="en-US" sz="1600" b="0" i="0" dirty="0">
                <a:solidFill>
                  <a:srgbClr val="24292F"/>
                </a:solidFill>
                <a:effectLst/>
                <a:latin typeface="+mn-lt"/>
              </a:rPr>
              <a:t>: Kafka Connect is highly configurable. You can define and customize the data pipeline through configuration files without the need for writing code. </a:t>
            </a:r>
          </a:p>
          <a:p>
            <a:pPr marL="12700" indent="0" algn="l">
              <a:buNone/>
            </a:pPr>
            <a:r>
              <a:rPr lang="en-US" sz="1600" b="1" i="0" dirty="0">
                <a:solidFill>
                  <a:srgbClr val="24292F"/>
                </a:solidFill>
                <a:effectLst/>
                <a:latin typeface="+mn-lt"/>
              </a:rPr>
              <a:t>Built-in Converters</a:t>
            </a:r>
            <a:r>
              <a:rPr lang="en-US" sz="1600" b="0" i="0" dirty="0">
                <a:solidFill>
                  <a:srgbClr val="24292F"/>
                </a:solidFill>
                <a:effectLst/>
                <a:latin typeface="+mn-lt"/>
              </a:rPr>
              <a:t>: Kafka Connect provides built-in converters for data serialization and deserialization. It supports various data formats like Avro, JSON, and more.</a:t>
            </a:r>
          </a:p>
        </p:txBody>
      </p:sp>
      <p:pic>
        <p:nvPicPr>
          <p:cNvPr id="4" name="Billede 3">
            <a:extLst>
              <a:ext uri="{FF2B5EF4-FFF2-40B4-BE49-F238E27FC236}">
                <a16:creationId xmlns:a16="http://schemas.microsoft.com/office/drawing/2014/main" id="{B426CEA1-A8BC-187D-A216-E5C38FB27AAE}"/>
              </a:ext>
            </a:extLst>
          </p:cNvPr>
          <p:cNvPicPr>
            <a:picLocks/>
          </p:cNvPicPr>
          <p:nvPr/>
        </p:nvPicPr>
        <p:blipFill>
          <a:blip r:embed="rId2"/>
          <a:stretch>
            <a:fillRect/>
          </a:stretch>
        </p:blipFill>
        <p:spPr>
          <a:xfrm>
            <a:off x="839188" y="4299370"/>
            <a:ext cx="7497681" cy="1706828"/>
          </a:xfrm>
          <a:prstGeom prst="rect">
            <a:avLst/>
          </a:prstGeom>
        </p:spPr>
      </p:pic>
    </p:spTree>
    <p:extLst>
      <p:ext uri="{BB962C8B-B14F-4D97-AF65-F5344CB8AC3E}">
        <p14:creationId xmlns:p14="http://schemas.microsoft.com/office/powerpoint/2010/main" val="299764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1578BF-80F4-757E-98E8-635B8E3653D0}"/>
              </a:ext>
            </a:extLst>
          </p:cNvPr>
          <p:cNvSpPr>
            <a:spLocks noGrp="1"/>
          </p:cNvSpPr>
          <p:nvPr>
            <p:ph type="title"/>
          </p:nvPr>
        </p:nvSpPr>
        <p:spPr/>
        <p:txBody>
          <a:bodyPr/>
          <a:lstStyle/>
          <a:p>
            <a:r>
              <a:rPr lang="en-US" dirty="0"/>
              <a:t>Connectors &amp; Tasks</a:t>
            </a:r>
          </a:p>
        </p:txBody>
      </p:sp>
      <p:sp>
        <p:nvSpPr>
          <p:cNvPr id="3" name="Pladsholder til tekst 2">
            <a:extLst>
              <a:ext uri="{FF2B5EF4-FFF2-40B4-BE49-F238E27FC236}">
                <a16:creationId xmlns:a16="http://schemas.microsoft.com/office/drawing/2014/main" id="{E108DC48-777F-1955-DB36-9D8536711A4E}"/>
              </a:ext>
            </a:extLst>
          </p:cNvPr>
          <p:cNvSpPr>
            <a:spLocks noGrp="1"/>
          </p:cNvSpPr>
          <p:nvPr>
            <p:ph type="body" idx="1"/>
          </p:nvPr>
        </p:nvSpPr>
        <p:spPr>
          <a:xfrm>
            <a:off x="360361" y="1052511"/>
            <a:ext cx="5991277" cy="2801734"/>
          </a:xfrm>
        </p:spPr>
        <p:txBody>
          <a:bodyPr/>
          <a:lstStyle/>
          <a:p>
            <a:pPr marL="12700" indent="0">
              <a:buNone/>
            </a:pPr>
            <a:r>
              <a:rPr lang="en-US" sz="1600" dirty="0"/>
              <a:t>Connectors are responsible for creating configurations for a set of Tasks that split up the data processing. Second, they are responsible for monitoring inputs for changes that require reconfiguration and notifying the Kafka Connect runtime via the </a:t>
            </a:r>
            <a:r>
              <a:rPr lang="en-US" sz="1600" dirty="0" err="1"/>
              <a:t>ConnectorContext</a:t>
            </a:r>
            <a:r>
              <a:rPr lang="en-US" sz="1600" dirty="0"/>
              <a:t>. Kafka Connect will then request new configurations and update the running Tasks. Connectors can be configured during startup of Connect or at runtime by uploading a config file.</a:t>
            </a:r>
          </a:p>
          <a:p>
            <a:pPr marL="12700" indent="0">
              <a:buNone/>
            </a:pPr>
            <a:endParaRPr lang="en-US" sz="1600" dirty="0"/>
          </a:p>
        </p:txBody>
      </p:sp>
      <p:sp>
        <p:nvSpPr>
          <p:cNvPr id="6" name="Tekstfelt 5">
            <a:extLst>
              <a:ext uri="{FF2B5EF4-FFF2-40B4-BE49-F238E27FC236}">
                <a16:creationId xmlns:a16="http://schemas.microsoft.com/office/drawing/2014/main" id="{9B1DCD2A-9C9B-CAF3-B343-148FA31EE456}"/>
              </a:ext>
            </a:extLst>
          </p:cNvPr>
          <p:cNvSpPr txBox="1"/>
          <p:nvPr/>
        </p:nvSpPr>
        <p:spPr>
          <a:xfrm rot="919017">
            <a:off x="256115" y="4185908"/>
            <a:ext cx="5470232" cy="193899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a:latin typeface="Consolas" panose="020B0609020204030204" pitchFamily="49" charset="0"/>
              </a:rPr>
              <a:t>public abstract class Connector implements Versioned {</a:t>
            </a:r>
          </a:p>
          <a:p>
            <a:endParaRPr lang="en-US" sz="1000" dirty="0">
              <a:latin typeface="Consolas" panose="020B0609020204030204" pitchFamily="49" charset="0"/>
            </a:endParaRPr>
          </a:p>
          <a:p>
            <a:r>
              <a:rPr lang="en-US" sz="1000" dirty="0">
                <a:latin typeface="Consolas" panose="020B0609020204030204" pitchFamily="49" charset="0"/>
              </a:rPr>
              <a:t>    public abstract void start(Map&lt;String, String&gt; props);</a:t>
            </a:r>
          </a:p>
          <a:p>
            <a:endParaRPr lang="en-US" sz="1000" dirty="0">
              <a:latin typeface="Consolas" panose="020B0609020204030204" pitchFamily="49" charset="0"/>
            </a:endParaRPr>
          </a:p>
          <a:p>
            <a:r>
              <a:rPr lang="en-US" sz="1000" dirty="0">
                <a:latin typeface="Consolas" panose="020B0609020204030204" pitchFamily="49" charset="0"/>
              </a:rPr>
              <a:t>    public abstract Class&lt;? extends Task&gt; </a:t>
            </a:r>
            <a:r>
              <a:rPr lang="en-US" sz="1000" dirty="0" err="1">
                <a:latin typeface="Consolas" panose="020B0609020204030204" pitchFamily="49" charset="0"/>
              </a:rPr>
              <a:t>taskClass</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public abstract List&lt;Map&lt;String, String&gt;&gt; </a:t>
            </a:r>
            <a:r>
              <a:rPr lang="en-US" sz="1000" dirty="0" err="1">
                <a:latin typeface="Consolas" panose="020B0609020204030204" pitchFamily="49" charset="0"/>
              </a:rPr>
              <a:t>taskConfigs</a:t>
            </a:r>
            <a:r>
              <a:rPr lang="en-US" sz="1000" dirty="0">
                <a:latin typeface="Consolas" panose="020B0609020204030204" pitchFamily="49" charset="0"/>
              </a:rPr>
              <a:t>(int </a:t>
            </a:r>
            <a:r>
              <a:rPr lang="en-US" sz="1000" dirty="0" err="1">
                <a:latin typeface="Consolas" panose="020B0609020204030204" pitchFamily="49" charset="0"/>
              </a:rPr>
              <a:t>maxTasks</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public abstract void stop();</a:t>
            </a:r>
          </a:p>
          <a:p>
            <a:endParaRPr lang="en-US" sz="1000" dirty="0">
              <a:latin typeface="Consolas" panose="020B0609020204030204" pitchFamily="49" charset="0"/>
            </a:endParaRPr>
          </a:p>
          <a:p>
            <a:r>
              <a:rPr lang="en-US" sz="1000" dirty="0">
                <a:latin typeface="Consolas" panose="020B0609020204030204" pitchFamily="49" charset="0"/>
              </a:rPr>
              <a:t>    public abstract </a:t>
            </a:r>
            <a:r>
              <a:rPr lang="en-US" sz="1000" dirty="0" err="1">
                <a:latin typeface="Consolas" panose="020B0609020204030204" pitchFamily="49" charset="0"/>
              </a:rPr>
              <a:t>ConfigDef</a:t>
            </a:r>
            <a:r>
              <a:rPr lang="en-US" sz="1000" dirty="0">
                <a:latin typeface="Consolas" panose="020B0609020204030204" pitchFamily="49" charset="0"/>
              </a:rPr>
              <a:t> config();</a:t>
            </a:r>
          </a:p>
          <a:p>
            <a:r>
              <a:rPr lang="en-US" sz="1000" dirty="0">
                <a:latin typeface="Consolas" panose="020B0609020204030204" pitchFamily="49" charset="0"/>
              </a:rPr>
              <a:t>}</a:t>
            </a:r>
          </a:p>
        </p:txBody>
      </p:sp>
      <p:sp>
        <p:nvSpPr>
          <p:cNvPr id="7" name="Tekstfelt 6">
            <a:extLst>
              <a:ext uri="{FF2B5EF4-FFF2-40B4-BE49-F238E27FC236}">
                <a16:creationId xmlns:a16="http://schemas.microsoft.com/office/drawing/2014/main" id="{EA68FCC5-28B0-E458-3DF0-A1ECFCD1EB39}"/>
              </a:ext>
            </a:extLst>
          </p:cNvPr>
          <p:cNvSpPr txBox="1"/>
          <p:nvPr/>
        </p:nvSpPr>
        <p:spPr>
          <a:xfrm rot="20706388">
            <a:off x="6663825" y="4512024"/>
            <a:ext cx="3302191"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a:latin typeface="Consolas" panose="020B0609020204030204" pitchFamily="49" charset="0"/>
              </a:rPr>
              <a:t>public interface Task {</a:t>
            </a:r>
          </a:p>
          <a:p>
            <a:r>
              <a:rPr lang="en-US" sz="1000" dirty="0">
                <a:latin typeface="Consolas" panose="020B0609020204030204" pitchFamily="49" charset="0"/>
              </a:rPr>
              <a:t>   </a:t>
            </a:r>
          </a:p>
          <a:p>
            <a:r>
              <a:rPr lang="en-US" sz="1000" dirty="0">
                <a:latin typeface="Consolas" panose="020B0609020204030204" pitchFamily="49" charset="0"/>
              </a:rPr>
              <a:t>   String version();</a:t>
            </a:r>
          </a:p>
          <a:p>
            <a:r>
              <a:rPr lang="en-US" sz="1000" dirty="0">
                <a:latin typeface="Consolas" panose="020B0609020204030204" pitchFamily="49" charset="0"/>
              </a:rPr>
              <a:t>   </a:t>
            </a:r>
          </a:p>
          <a:p>
            <a:r>
              <a:rPr lang="en-US" sz="1000" dirty="0">
                <a:latin typeface="Consolas" panose="020B0609020204030204" pitchFamily="49" charset="0"/>
              </a:rPr>
              <a:t>   void start(Map&lt;String, String&gt; props);</a:t>
            </a:r>
          </a:p>
          <a:p>
            <a:endParaRPr lang="en-US" sz="1000" dirty="0">
              <a:latin typeface="Consolas" panose="020B0609020204030204" pitchFamily="49" charset="0"/>
            </a:endParaRPr>
          </a:p>
          <a:p>
            <a:r>
              <a:rPr lang="en-US" sz="1000" dirty="0">
                <a:latin typeface="Consolas" panose="020B0609020204030204" pitchFamily="49" charset="0"/>
              </a:rPr>
              <a:t>   void stop();</a:t>
            </a:r>
          </a:p>
          <a:p>
            <a:r>
              <a:rPr lang="en-US" sz="1000" dirty="0">
                <a:latin typeface="Consolas" panose="020B0609020204030204" pitchFamily="49" charset="0"/>
              </a:rPr>
              <a:t>}</a:t>
            </a:r>
          </a:p>
        </p:txBody>
      </p:sp>
      <p:pic>
        <p:nvPicPr>
          <p:cNvPr id="8" name="Billede 7">
            <a:extLst>
              <a:ext uri="{FF2B5EF4-FFF2-40B4-BE49-F238E27FC236}">
                <a16:creationId xmlns:a16="http://schemas.microsoft.com/office/drawing/2014/main" id="{D51DD465-A10B-CBD4-699E-BED46DE94EB1}"/>
              </a:ext>
            </a:extLst>
          </p:cNvPr>
          <p:cNvPicPr>
            <a:picLocks/>
          </p:cNvPicPr>
          <p:nvPr/>
        </p:nvPicPr>
        <p:blipFill>
          <a:blip r:embed="rId2"/>
          <a:stretch>
            <a:fillRect/>
          </a:stretch>
        </p:blipFill>
        <p:spPr>
          <a:xfrm>
            <a:off x="6831865" y="1323975"/>
            <a:ext cx="2771775" cy="2105025"/>
          </a:xfrm>
          <a:prstGeom prst="rect">
            <a:avLst/>
          </a:prstGeom>
        </p:spPr>
      </p:pic>
      <p:sp>
        <p:nvSpPr>
          <p:cNvPr id="5" name="Pil: højre 4">
            <a:extLst>
              <a:ext uri="{FF2B5EF4-FFF2-40B4-BE49-F238E27FC236}">
                <a16:creationId xmlns:a16="http://schemas.microsoft.com/office/drawing/2014/main" id="{56E7EC7F-E74D-6DA1-8899-13F5FE059F76}"/>
              </a:ext>
            </a:extLst>
          </p:cNvPr>
          <p:cNvSpPr/>
          <p:nvPr/>
        </p:nvSpPr>
        <p:spPr>
          <a:xfrm>
            <a:off x="4240330" y="5033455"/>
            <a:ext cx="2674030"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Task </a:t>
            </a:r>
            <a:r>
              <a:rPr lang="en-US" dirty="0" err="1"/>
              <a:t>Impl</a:t>
            </a:r>
            <a:r>
              <a:rPr lang="en-US" dirty="0"/>
              <a:t> of the connector</a:t>
            </a:r>
          </a:p>
        </p:txBody>
      </p:sp>
      <p:sp>
        <p:nvSpPr>
          <p:cNvPr id="9" name="Pil: højre 8">
            <a:extLst>
              <a:ext uri="{FF2B5EF4-FFF2-40B4-BE49-F238E27FC236}">
                <a16:creationId xmlns:a16="http://schemas.microsoft.com/office/drawing/2014/main" id="{55FC0FF1-1940-C7EF-2A29-C5C0F0F3A1EA}"/>
              </a:ext>
            </a:extLst>
          </p:cNvPr>
          <p:cNvSpPr/>
          <p:nvPr/>
        </p:nvSpPr>
        <p:spPr>
          <a:xfrm rot="20888032">
            <a:off x="2238417" y="5963557"/>
            <a:ext cx="233024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Specified in properties</a:t>
            </a:r>
          </a:p>
        </p:txBody>
      </p:sp>
      <p:sp>
        <p:nvSpPr>
          <p:cNvPr id="10" name="Pil: højre 9">
            <a:extLst>
              <a:ext uri="{FF2B5EF4-FFF2-40B4-BE49-F238E27FC236}">
                <a16:creationId xmlns:a16="http://schemas.microsoft.com/office/drawing/2014/main" id="{1535B171-79C0-30D5-2B4B-97883D73B545}"/>
              </a:ext>
            </a:extLst>
          </p:cNvPr>
          <p:cNvSpPr/>
          <p:nvPr/>
        </p:nvSpPr>
        <p:spPr>
          <a:xfrm>
            <a:off x="4720172" y="2870152"/>
            <a:ext cx="233024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Interact with Worker</a:t>
            </a:r>
          </a:p>
        </p:txBody>
      </p:sp>
      <p:sp>
        <p:nvSpPr>
          <p:cNvPr id="4" name="Tekstfelt 3">
            <a:extLst>
              <a:ext uri="{FF2B5EF4-FFF2-40B4-BE49-F238E27FC236}">
                <a16:creationId xmlns:a16="http://schemas.microsoft.com/office/drawing/2014/main" id="{02AC9995-CB45-1C14-1312-DCDF6001424F}"/>
              </a:ext>
            </a:extLst>
          </p:cNvPr>
          <p:cNvSpPr txBox="1"/>
          <p:nvPr/>
        </p:nvSpPr>
        <p:spPr>
          <a:xfrm rot="344296">
            <a:off x="1753394" y="3626601"/>
            <a:ext cx="8263801"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sz="1600" dirty="0">
                <a:latin typeface="Consolas" panose="020B0609020204030204" pitchFamily="49" charset="0"/>
              </a:rPr>
              <a:t>https://docs.confluent.io/platform/current/connect/kafka_connectors.html</a:t>
            </a:r>
          </a:p>
        </p:txBody>
      </p:sp>
    </p:spTree>
    <p:extLst>
      <p:ext uri="{BB962C8B-B14F-4D97-AF65-F5344CB8AC3E}">
        <p14:creationId xmlns:p14="http://schemas.microsoft.com/office/powerpoint/2010/main" val="341297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F470-F303-7C87-A2EF-0B6DD8EA1098}"/>
              </a:ext>
            </a:extLst>
          </p:cNvPr>
          <p:cNvSpPr>
            <a:spLocks noGrp="1"/>
          </p:cNvSpPr>
          <p:nvPr>
            <p:ph type="title"/>
          </p:nvPr>
        </p:nvSpPr>
        <p:spPr/>
        <p:txBody>
          <a:bodyPr/>
          <a:lstStyle/>
          <a:p>
            <a:r>
              <a:rPr lang="en-US" dirty="0"/>
              <a:t>How to configure connect</a:t>
            </a:r>
          </a:p>
        </p:txBody>
      </p:sp>
      <p:sp>
        <p:nvSpPr>
          <p:cNvPr id="4" name="Pladsholder til tekst 2">
            <a:extLst>
              <a:ext uri="{FF2B5EF4-FFF2-40B4-BE49-F238E27FC236}">
                <a16:creationId xmlns:a16="http://schemas.microsoft.com/office/drawing/2014/main" id="{914B6F23-897C-EBEC-D579-4B00EA0DF32F}"/>
              </a:ext>
            </a:extLst>
          </p:cNvPr>
          <p:cNvSpPr txBox="1">
            <a:spLocks/>
          </p:cNvSpPr>
          <p:nvPr/>
        </p:nvSpPr>
        <p:spPr>
          <a:xfrm rot="20638950">
            <a:off x="3790375" y="3257200"/>
            <a:ext cx="5957972" cy="2442141"/>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44500" algn="l" rtl="0">
              <a:lnSpc>
                <a:spcPct val="100000"/>
              </a:lnSpc>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lnSpc>
                <a:spcPct val="100000"/>
              </a:lnSpc>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lnSpc>
                <a:spcPct val="100000"/>
              </a:lnSpc>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pPr marL="12700" indent="0">
              <a:buNone/>
            </a:pPr>
            <a:r>
              <a:rPr lang="en-US" sz="1000" dirty="0">
                <a:latin typeface="Consolas" panose="020B0609020204030204" pitchFamily="49" charset="0"/>
              </a:rPr>
              <a:t>{</a:t>
            </a:r>
          </a:p>
          <a:p>
            <a:pPr marL="12700" indent="0">
              <a:buNone/>
            </a:pPr>
            <a:r>
              <a:rPr lang="en-US" sz="1000" dirty="0">
                <a:latin typeface="Consolas" panose="020B0609020204030204" pitchFamily="49" charset="0"/>
              </a:rPr>
              <a:t>  "name": "input-file-source", </a:t>
            </a:r>
          </a:p>
          <a:p>
            <a:pPr marL="12700" indent="0">
              <a:buNone/>
            </a:pPr>
            <a:r>
              <a:rPr lang="en-US" sz="1000" dirty="0">
                <a:latin typeface="Consolas" panose="020B0609020204030204" pitchFamily="49" charset="0"/>
              </a:rPr>
              <a:t>  "config": {</a:t>
            </a:r>
          </a:p>
          <a:p>
            <a:pPr marL="12700" indent="0">
              <a:buNone/>
            </a:pPr>
            <a:r>
              <a:rPr lang="en-US" sz="1000" dirty="0">
                <a:latin typeface="Consolas" panose="020B0609020204030204" pitchFamily="49" charset="0"/>
              </a:rPr>
              <a:t>    "connector.class":"org.apache.kafka.connect.file.FileStreamSourceConnector", </a:t>
            </a:r>
          </a:p>
          <a:p>
            <a:pPr marL="12700" indent="0">
              <a:buNone/>
            </a:pPr>
            <a:r>
              <a:rPr lang="en-US" sz="1000" dirty="0">
                <a:latin typeface="Consolas" panose="020B0609020204030204" pitchFamily="49" charset="0"/>
              </a:rPr>
              <a:t>    "tasks.max":"1", </a:t>
            </a:r>
          </a:p>
          <a:p>
            <a:pPr marL="12700" indent="0">
              <a:buNone/>
            </a:pPr>
            <a:r>
              <a:rPr lang="en-US" sz="1000" dirty="0">
                <a:latin typeface="Consolas" panose="020B0609020204030204" pitchFamily="49" charset="0"/>
              </a:rPr>
              <a:t>    "</a:t>
            </a:r>
            <a:r>
              <a:rPr lang="en-US" sz="1000" dirty="0" err="1">
                <a:latin typeface="Consolas" panose="020B0609020204030204" pitchFamily="49" charset="0"/>
              </a:rPr>
              <a:t>topic":"input-file-data</a:t>
            </a:r>
            <a:r>
              <a:rPr lang="en-US" sz="1000" dirty="0">
                <a:latin typeface="Consolas" panose="020B0609020204030204" pitchFamily="49" charset="0"/>
              </a:rPr>
              <a:t>", </a:t>
            </a:r>
          </a:p>
          <a:p>
            <a:pPr marL="12700" indent="0">
              <a:buNone/>
            </a:pPr>
            <a:r>
              <a:rPr lang="en-US" sz="1000" dirty="0">
                <a:latin typeface="Consolas" panose="020B0609020204030204" pitchFamily="49" charset="0"/>
              </a:rPr>
              <a:t>    "file": "/</a:t>
            </a:r>
            <a:r>
              <a:rPr lang="en-US" sz="1000" dirty="0" err="1">
                <a:latin typeface="Consolas" panose="020B0609020204030204" pitchFamily="49" charset="0"/>
              </a:rPr>
              <a:t>tmp</a:t>
            </a:r>
            <a:r>
              <a:rPr lang="en-US" sz="1000" dirty="0">
                <a:latin typeface="Consolas" panose="020B0609020204030204" pitchFamily="49" charset="0"/>
              </a:rPr>
              <a:t>/input.txt"</a:t>
            </a:r>
          </a:p>
          <a:p>
            <a:pPr marL="12700" indent="0">
              <a:buNone/>
            </a:pPr>
            <a:r>
              <a:rPr lang="en-US" sz="1000" dirty="0">
                <a:latin typeface="Consolas" panose="020B0609020204030204" pitchFamily="49" charset="0"/>
              </a:rPr>
              <a:t>  }</a:t>
            </a:r>
          </a:p>
          <a:p>
            <a:pPr marL="12700" indent="0">
              <a:buNone/>
            </a:pPr>
            <a:r>
              <a:rPr lang="en-US" sz="1000" dirty="0">
                <a:latin typeface="Consolas" panose="020B0609020204030204" pitchFamily="49" charset="0"/>
              </a:rPr>
              <a:t>}</a:t>
            </a:r>
          </a:p>
          <a:p>
            <a:pPr marL="12700" indent="0">
              <a:buNone/>
            </a:pPr>
            <a:r>
              <a:rPr lang="en-US" sz="1000" dirty="0">
                <a:latin typeface="Consolas" panose="020B0609020204030204" pitchFamily="49" charset="0"/>
              </a:rPr>
              <a:t>	</a:t>
            </a:r>
          </a:p>
        </p:txBody>
      </p:sp>
      <p:pic>
        <p:nvPicPr>
          <p:cNvPr id="9" name="Billede 8">
            <a:extLst>
              <a:ext uri="{FF2B5EF4-FFF2-40B4-BE49-F238E27FC236}">
                <a16:creationId xmlns:a16="http://schemas.microsoft.com/office/drawing/2014/main" id="{5266B6F0-5169-0413-0A21-49336D18FED6}"/>
              </a:ext>
            </a:extLst>
          </p:cNvPr>
          <p:cNvPicPr>
            <a:picLocks/>
          </p:cNvPicPr>
          <p:nvPr/>
        </p:nvPicPr>
        <p:blipFill>
          <a:blip r:embed="rId2"/>
          <a:stretch>
            <a:fillRect/>
          </a:stretch>
        </p:blipFill>
        <p:spPr>
          <a:xfrm>
            <a:off x="310177" y="1474838"/>
            <a:ext cx="4333875" cy="3343275"/>
          </a:xfrm>
          <a:prstGeom prst="rect">
            <a:avLst/>
          </a:prstGeom>
        </p:spPr>
      </p:pic>
    </p:spTree>
    <p:extLst>
      <p:ext uri="{BB962C8B-B14F-4D97-AF65-F5344CB8AC3E}">
        <p14:creationId xmlns:p14="http://schemas.microsoft.com/office/powerpoint/2010/main" val="167853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7246938" cy="1776747"/>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Walk through of how the file connectors are configured</a:t>
            </a:r>
          </a:p>
          <a:p>
            <a:pPr lvl="1"/>
            <a:r>
              <a:rPr lang="en-US" sz="1400" dirty="0">
                <a:latin typeface="+mn-lt"/>
              </a:rPr>
              <a:t>Connect docker container, boot properties</a:t>
            </a:r>
          </a:p>
          <a:p>
            <a:pPr lvl="1"/>
            <a:r>
              <a:rPr lang="en-US" sz="1400" dirty="0">
                <a:latin typeface="+mn-lt"/>
              </a:rPr>
              <a:t>Mapped </a:t>
            </a:r>
            <a:r>
              <a:rPr lang="en-US" sz="1400" dirty="0" err="1">
                <a:latin typeface="+mn-lt"/>
              </a:rPr>
              <a:t>volumne</a:t>
            </a:r>
            <a:endParaRPr lang="en-US" sz="1400" dirty="0">
              <a:latin typeface="+mn-lt"/>
            </a:endParaRPr>
          </a:p>
          <a:p>
            <a:pPr lvl="1"/>
            <a:r>
              <a:rPr lang="en-US" sz="1400" dirty="0">
                <a:latin typeface="+mn-lt"/>
              </a:rPr>
              <a:t>file-source-</a:t>
            </a:r>
            <a:r>
              <a:rPr lang="en-US" sz="1400" dirty="0" err="1">
                <a:latin typeface="+mn-lt"/>
              </a:rPr>
              <a:t>config.json</a:t>
            </a:r>
            <a:endParaRPr lang="en-US" sz="1400" dirty="0">
              <a:latin typeface="+mn-lt"/>
            </a:endParaRPr>
          </a:p>
          <a:p>
            <a:pPr lvl="1"/>
            <a:r>
              <a:rPr lang="en-US" sz="1400" dirty="0">
                <a:latin typeface="+mn-lt"/>
              </a:rPr>
              <a:t>file-sink-</a:t>
            </a:r>
            <a:r>
              <a:rPr lang="en-US" sz="1400" dirty="0" err="1">
                <a:latin typeface="+mn-lt"/>
              </a:rPr>
              <a:t>config.json</a:t>
            </a: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9.1</a:t>
            </a:r>
          </a:p>
        </p:txBody>
      </p:sp>
      <p:pic>
        <p:nvPicPr>
          <p:cNvPr id="5" name="Billede 4">
            <a:extLst>
              <a:ext uri="{FF2B5EF4-FFF2-40B4-BE49-F238E27FC236}">
                <a16:creationId xmlns:a16="http://schemas.microsoft.com/office/drawing/2014/main" id="{46C24B23-A223-44FE-5328-470887965FA8}"/>
              </a:ext>
            </a:extLst>
          </p:cNvPr>
          <p:cNvPicPr>
            <a:picLocks/>
          </p:cNvPicPr>
          <p:nvPr/>
        </p:nvPicPr>
        <p:blipFill>
          <a:blip r:embed="rId2"/>
          <a:stretch>
            <a:fillRect/>
          </a:stretch>
        </p:blipFill>
        <p:spPr>
          <a:xfrm>
            <a:off x="1678674" y="3635450"/>
            <a:ext cx="5343525" cy="2474119"/>
          </a:xfrm>
          <a:prstGeom prst="rect">
            <a:avLst/>
          </a:prstGeom>
        </p:spPr>
      </p:pic>
    </p:spTree>
    <p:extLst>
      <p:ext uri="{BB962C8B-B14F-4D97-AF65-F5344CB8AC3E}">
        <p14:creationId xmlns:p14="http://schemas.microsoft.com/office/powerpoint/2010/main" val="1251773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3" y="1199998"/>
            <a:ext cx="8072438" cy="2909886"/>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Run a Kafka connector that reads from a file and writes to a topic</a:t>
            </a:r>
          </a:p>
          <a:p>
            <a:pPr lvl="1"/>
            <a:r>
              <a:rPr lang="en-US" sz="1400" dirty="0">
                <a:solidFill>
                  <a:schemeClr val="tx1"/>
                </a:solidFill>
                <a:latin typeface="+mn-lt"/>
              </a:rPr>
              <a:t>In </a:t>
            </a:r>
            <a:r>
              <a:rPr lang="en-US" sz="1400" dirty="0" err="1">
                <a:solidFill>
                  <a:schemeClr val="tx1"/>
                </a:solidFill>
                <a:latin typeface="+mn-lt"/>
              </a:rPr>
              <a:t>powershell</a:t>
            </a:r>
            <a:r>
              <a:rPr lang="en-US" sz="1400" dirty="0">
                <a:solidFill>
                  <a:schemeClr val="tx1"/>
                </a:solidFill>
                <a:latin typeface="+mn-lt"/>
              </a:rPr>
              <a:t> navigate to &lt;project-folder&gt;/docker/</a:t>
            </a:r>
            <a:r>
              <a:rPr lang="en-US" sz="1400" dirty="0" err="1">
                <a:solidFill>
                  <a:schemeClr val="tx1"/>
                </a:solidFill>
                <a:latin typeface="+mn-lt"/>
              </a:rPr>
              <a:t>kafka</a:t>
            </a:r>
            <a:r>
              <a:rPr lang="en-US" sz="1400" dirty="0">
                <a:solidFill>
                  <a:schemeClr val="tx1"/>
                </a:solidFill>
                <a:latin typeface="+mn-lt"/>
              </a:rPr>
              <a:t>-connect.</a:t>
            </a:r>
          </a:p>
          <a:p>
            <a:pPr lvl="1"/>
            <a:r>
              <a:rPr lang="en-US" sz="1400" dirty="0">
                <a:solidFill>
                  <a:schemeClr val="tx1"/>
                </a:solidFill>
                <a:latin typeface="+mn-lt"/>
              </a:rPr>
              <a:t>Type </a:t>
            </a:r>
            <a:r>
              <a:rPr lang="en-US" sz="1400" b="1" dirty="0">
                <a:latin typeface="+mn-lt"/>
              </a:rPr>
              <a:t>Invoke-</a:t>
            </a:r>
            <a:r>
              <a:rPr lang="en-US" sz="1400" b="1" dirty="0" err="1">
                <a:latin typeface="+mn-lt"/>
              </a:rPr>
              <a:t>WebRequest</a:t>
            </a:r>
            <a:r>
              <a:rPr lang="en-US" sz="1400" b="1" dirty="0">
                <a:latin typeface="+mn-lt"/>
              </a:rPr>
              <a:t> -Uri http://localhost:8083/connectors/ -Method POST -</a:t>
            </a:r>
            <a:r>
              <a:rPr lang="en-US" sz="1400" b="1" dirty="0" err="1">
                <a:latin typeface="+mn-lt"/>
              </a:rPr>
              <a:t>ContentType</a:t>
            </a:r>
            <a:r>
              <a:rPr lang="en-US" sz="1400" b="1" dirty="0">
                <a:latin typeface="+mn-lt"/>
              </a:rPr>
              <a:t> application/</a:t>
            </a:r>
            <a:r>
              <a:rPr lang="en-US" sz="1400" b="1" dirty="0" err="1">
                <a:latin typeface="+mn-lt"/>
              </a:rPr>
              <a:t>json</a:t>
            </a:r>
            <a:r>
              <a:rPr lang="en-US" sz="1400" b="1" dirty="0">
                <a:latin typeface="+mn-lt"/>
              </a:rPr>
              <a:t>  -</a:t>
            </a:r>
            <a:r>
              <a:rPr lang="en-US" sz="1400" b="1" dirty="0" err="1">
                <a:latin typeface="+mn-lt"/>
              </a:rPr>
              <a:t>InFile</a:t>
            </a:r>
            <a:r>
              <a:rPr lang="en-US" sz="1400" b="1" dirty="0">
                <a:latin typeface="+mn-lt"/>
              </a:rPr>
              <a:t> .\file-source-</a:t>
            </a:r>
            <a:r>
              <a:rPr lang="en-US" sz="1400" b="1" dirty="0" err="1">
                <a:latin typeface="+mn-lt"/>
              </a:rPr>
              <a:t>config.json</a:t>
            </a:r>
            <a:endParaRPr lang="en-US" sz="1400" b="1" dirty="0">
              <a:latin typeface="+mn-lt"/>
            </a:endParaRPr>
          </a:p>
          <a:p>
            <a:pPr lvl="1"/>
            <a:r>
              <a:rPr lang="en-US" sz="1400" dirty="0"/>
              <a:t>Start a consumer that consumes from the topic specified for the connector properties file</a:t>
            </a:r>
            <a:endParaRPr lang="en-US" sz="1400" dirty="0">
              <a:latin typeface="Consolas" panose="020B0609020204030204" pitchFamily="49" charset="0"/>
            </a:endParaRPr>
          </a:p>
          <a:p>
            <a:pPr lvl="1"/>
            <a:r>
              <a:rPr lang="en-US" sz="1400" dirty="0"/>
              <a:t>Open the file that Kafka connect if configured to read from</a:t>
            </a:r>
          </a:p>
          <a:p>
            <a:pPr lvl="1"/>
            <a:r>
              <a:rPr lang="en-US" sz="1400" dirty="0"/>
              <a:t>Type some lines of text and save the file</a:t>
            </a:r>
          </a:p>
          <a:p>
            <a:pPr lvl="1"/>
            <a:r>
              <a:rPr lang="en-US" sz="1400" dirty="0"/>
              <a:t>See that the lines you just typed are reflected in the topic</a:t>
            </a:r>
          </a:p>
          <a:p>
            <a:pPr marL="495300" lvl="1" indent="0">
              <a:buNone/>
            </a:pPr>
            <a:endParaRPr lang="en-US" sz="1400" dirty="0"/>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9.2</a:t>
            </a:r>
          </a:p>
        </p:txBody>
      </p:sp>
      <p:pic>
        <p:nvPicPr>
          <p:cNvPr id="6" name="Billede 5">
            <a:extLst>
              <a:ext uri="{FF2B5EF4-FFF2-40B4-BE49-F238E27FC236}">
                <a16:creationId xmlns:a16="http://schemas.microsoft.com/office/drawing/2014/main" id="{4411E08F-8091-1E45-670B-E943C45FBA8B}"/>
              </a:ext>
            </a:extLst>
          </p:cNvPr>
          <p:cNvPicPr>
            <a:picLocks/>
          </p:cNvPicPr>
          <p:nvPr/>
        </p:nvPicPr>
        <p:blipFill>
          <a:blip r:embed="rId2"/>
          <a:stretch>
            <a:fillRect/>
          </a:stretch>
        </p:blipFill>
        <p:spPr>
          <a:xfrm>
            <a:off x="1707331" y="5329290"/>
            <a:ext cx="5629275" cy="1211771"/>
          </a:xfrm>
          <a:prstGeom prst="rect">
            <a:avLst/>
          </a:prstGeom>
        </p:spPr>
      </p:pic>
    </p:spTree>
    <p:extLst>
      <p:ext uri="{BB962C8B-B14F-4D97-AF65-F5344CB8AC3E}">
        <p14:creationId xmlns:p14="http://schemas.microsoft.com/office/powerpoint/2010/main" val="226527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072438" cy="2973387"/>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Inspect the file connectors using the build in API</a:t>
            </a:r>
          </a:p>
          <a:p>
            <a:pPr lvl="1"/>
            <a:r>
              <a:rPr lang="en-US" sz="1400" dirty="0"/>
              <a:t>Open a browser and type </a:t>
            </a:r>
            <a:r>
              <a:rPr lang="en-US" sz="1400" b="1" dirty="0"/>
              <a:t>http://localhost:8083/connectors</a:t>
            </a:r>
            <a:endParaRPr lang="en-US" sz="1400" b="1" dirty="0">
              <a:latin typeface="Consolas" panose="020B0609020204030204" pitchFamily="49" charset="0"/>
            </a:endParaRPr>
          </a:p>
          <a:p>
            <a:pPr lvl="1"/>
            <a:r>
              <a:rPr lang="en-US" sz="1400" dirty="0"/>
              <a:t>You should see the two connectors that have been configured</a:t>
            </a:r>
          </a:p>
          <a:p>
            <a:pPr lvl="1"/>
            <a:r>
              <a:rPr lang="en-US" sz="1400" dirty="0"/>
              <a:t>Open a new tab and type </a:t>
            </a:r>
            <a:r>
              <a:rPr lang="en-US" sz="1400" b="1" dirty="0"/>
              <a:t>http://localhost:8083/connectors/</a:t>
            </a:r>
            <a:r>
              <a:rPr lang="en-US" sz="1400" b="1" i="1" dirty="0"/>
              <a:t>{connector-name}</a:t>
            </a:r>
            <a:endParaRPr lang="en-US" sz="1400" i="1" dirty="0"/>
          </a:p>
          <a:p>
            <a:pPr lvl="1"/>
            <a:r>
              <a:rPr lang="en-US" sz="1400" dirty="0"/>
              <a:t>You should see how the connector is configured</a:t>
            </a:r>
          </a:p>
          <a:p>
            <a:pPr lvl="1"/>
            <a:r>
              <a:rPr lang="en-US" sz="1400" dirty="0"/>
              <a:t>Open a new tab and type </a:t>
            </a:r>
            <a:r>
              <a:rPr lang="en-US" sz="1400" b="1" dirty="0">
                <a:hlinkClick r:id="rId2"/>
              </a:rPr>
              <a:t>http://localhost:8083/connectors/file-source-connector/status</a:t>
            </a:r>
            <a:endParaRPr lang="en-US" sz="1400" b="1" dirty="0"/>
          </a:p>
          <a:p>
            <a:pPr lvl="1"/>
            <a:r>
              <a:rPr lang="en-US" sz="1400" dirty="0"/>
              <a:t>You should see runtime information about the connector</a:t>
            </a:r>
          </a:p>
          <a:p>
            <a:pPr lvl="1"/>
            <a:endParaRPr lang="en-US" sz="1400" dirty="0"/>
          </a:p>
          <a:p>
            <a:pPr lvl="1"/>
            <a:endParaRPr lang="en-US" sz="1400" dirty="0"/>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9.3</a:t>
            </a:r>
          </a:p>
        </p:txBody>
      </p:sp>
    </p:spTree>
    <p:extLst>
      <p:ext uri="{BB962C8B-B14F-4D97-AF65-F5344CB8AC3E}">
        <p14:creationId xmlns:p14="http://schemas.microsoft.com/office/powerpoint/2010/main" val="205876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1" y="1265718"/>
            <a:ext cx="8072438" cy="3136029"/>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Run a Kafka connector that reads from a topic and writes to a file</a:t>
            </a:r>
          </a:p>
          <a:p>
            <a:pPr lvl="1"/>
            <a:r>
              <a:rPr lang="en-US" sz="1400" dirty="0">
                <a:solidFill>
                  <a:schemeClr val="tx1"/>
                </a:solidFill>
                <a:latin typeface="+mn-lt"/>
              </a:rPr>
              <a:t>In </a:t>
            </a:r>
            <a:r>
              <a:rPr lang="en-US" sz="1400" dirty="0" err="1">
                <a:solidFill>
                  <a:schemeClr val="tx1"/>
                </a:solidFill>
                <a:latin typeface="+mn-lt"/>
              </a:rPr>
              <a:t>powershell</a:t>
            </a:r>
            <a:r>
              <a:rPr lang="en-US" sz="1400" dirty="0">
                <a:solidFill>
                  <a:schemeClr val="tx1"/>
                </a:solidFill>
                <a:latin typeface="+mn-lt"/>
              </a:rPr>
              <a:t> navigate to &lt;project-folder&gt;/docker/</a:t>
            </a:r>
            <a:r>
              <a:rPr lang="en-US" sz="1400" dirty="0" err="1">
                <a:solidFill>
                  <a:schemeClr val="tx1"/>
                </a:solidFill>
                <a:latin typeface="+mn-lt"/>
              </a:rPr>
              <a:t>kafka</a:t>
            </a:r>
            <a:r>
              <a:rPr lang="en-US" sz="1400" dirty="0">
                <a:solidFill>
                  <a:schemeClr val="tx1"/>
                </a:solidFill>
                <a:latin typeface="+mn-lt"/>
              </a:rPr>
              <a:t>-connect.</a:t>
            </a:r>
          </a:p>
          <a:p>
            <a:pPr lvl="1"/>
            <a:r>
              <a:rPr lang="en-US" sz="1400" dirty="0">
                <a:solidFill>
                  <a:schemeClr val="tx1"/>
                </a:solidFill>
                <a:latin typeface="+mn-lt"/>
              </a:rPr>
              <a:t>Type </a:t>
            </a:r>
            <a:r>
              <a:rPr lang="en-US" sz="1400" b="1" dirty="0">
                <a:latin typeface="+mn-lt"/>
              </a:rPr>
              <a:t>Invoke-</a:t>
            </a:r>
            <a:r>
              <a:rPr lang="en-US" sz="1400" b="1" dirty="0" err="1">
                <a:latin typeface="+mn-lt"/>
              </a:rPr>
              <a:t>WebRequest</a:t>
            </a:r>
            <a:r>
              <a:rPr lang="en-US" sz="1400" b="1" dirty="0">
                <a:latin typeface="+mn-lt"/>
              </a:rPr>
              <a:t> -Uri http://localhost:8083/connectors/ -Method POST -</a:t>
            </a:r>
            <a:r>
              <a:rPr lang="en-US" sz="1400" b="1" dirty="0" err="1">
                <a:latin typeface="+mn-lt"/>
              </a:rPr>
              <a:t>ContentType</a:t>
            </a:r>
            <a:r>
              <a:rPr lang="en-US" sz="1400" b="1" dirty="0">
                <a:latin typeface="+mn-lt"/>
              </a:rPr>
              <a:t> application/</a:t>
            </a:r>
            <a:r>
              <a:rPr lang="en-US" sz="1400" b="1" dirty="0" err="1">
                <a:latin typeface="+mn-lt"/>
              </a:rPr>
              <a:t>json</a:t>
            </a:r>
            <a:r>
              <a:rPr lang="en-US" sz="1400" b="1" dirty="0">
                <a:latin typeface="+mn-lt"/>
              </a:rPr>
              <a:t>  -</a:t>
            </a:r>
            <a:r>
              <a:rPr lang="en-US" sz="1400" b="1" dirty="0" err="1">
                <a:latin typeface="+mn-lt"/>
              </a:rPr>
              <a:t>InFile</a:t>
            </a:r>
            <a:r>
              <a:rPr lang="en-US" sz="1400" b="1" dirty="0">
                <a:latin typeface="+mn-lt"/>
              </a:rPr>
              <a:t> .\file-sink-</a:t>
            </a:r>
            <a:r>
              <a:rPr lang="en-US" sz="1400" b="1" dirty="0" err="1">
                <a:latin typeface="+mn-lt"/>
              </a:rPr>
              <a:t>config.json</a:t>
            </a:r>
            <a:endParaRPr lang="en-US" sz="1400" b="1" dirty="0">
              <a:latin typeface="+mn-lt"/>
            </a:endParaRPr>
          </a:p>
          <a:p>
            <a:pPr lvl="1"/>
            <a:r>
              <a:rPr lang="en-US" sz="1400" dirty="0">
                <a:latin typeface="+mn-lt"/>
              </a:rPr>
              <a:t>Start a consumer that consumer from the topic specified for the connector properties file</a:t>
            </a:r>
          </a:p>
          <a:p>
            <a:pPr lvl="1"/>
            <a:r>
              <a:rPr lang="en-US" sz="1400" dirty="0">
                <a:latin typeface="+mn-lt"/>
              </a:rPr>
              <a:t>Write some messages to the topic</a:t>
            </a:r>
          </a:p>
          <a:p>
            <a:pPr lvl="1"/>
            <a:r>
              <a:rPr lang="en-US" sz="1400" dirty="0">
                <a:latin typeface="+mn-lt"/>
              </a:rPr>
              <a:t>Open the file that Kafka </a:t>
            </a:r>
            <a:r>
              <a:rPr lang="en-US" sz="1400" dirty="0"/>
              <a:t>connect if configured to write to as see that the messages are there</a:t>
            </a:r>
          </a:p>
          <a:p>
            <a:pPr marL="495300" lvl="1" indent="0">
              <a:buNone/>
            </a:pPr>
            <a:endParaRPr lang="en-US" sz="1400" dirty="0"/>
          </a:p>
          <a:p>
            <a:pPr marL="12700" indent="0">
              <a:buNone/>
            </a:pPr>
            <a:endParaRPr lang="en-US" sz="14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9.4</a:t>
            </a:r>
          </a:p>
        </p:txBody>
      </p:sp>
      <p:pic>
        <p:nvPicPr>
          <p:cNvPr id="5" name="Billede 4">
            <a:extLst>
              <a:ext uri="{FF2B5EF4-FFF2-40B4-BE49-F238E27FC236}">
                <a16:creationId xmlns:a16="http://schemas.microsoft.com/office/drawing/2014/main" id="{C9993986-00EB-236E-662E-6461856E3084}"/>
              </a:ext>
            </a:extLst>
          </p:cNvPr>
          <p:cNvPicPr>
            <a:picLocks/>
          </p:cNvPicPr>
          <p:nvPr/>
        </p:nvPicPr>
        <p:blipFill>
          <a:blip r:embed="rId2"/>
          <a:stretch>
            <a:fillRect/>
          </a:stretch>
        </p:blipFill>
        <p:spPr>
          <a:xfrm>
            <a:off x="1724818" y="4902761"/>
            <a:ext cx="5343525" cy="1211771"/>
          </a:xfrm>
          <a:prstGeom prst="rect">
            <a:avLst/>
          </a:prstGeom>
        </p:spPr>
      </p:pic>
    </p:spTree>
    <p:extLst>
      <p:ext uri="{BB962C8B-B14F-4D97-AF65-F5344CB8AC3E}">
        <p14:creationId xmlns:p14="http://schemas.microsoft.com/office/powerpoint/2010/main" val="1655266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072438" cy="2116137"/>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Build a Kafka Streams application that reads from one topic to the other</a:t>
            </a:r>
          </a:p>
          <a:p>
            <a:pPr lvl="1"/>
            <a:r>
              <a:rPr lang="en-US" sz="1400" dirty="0">
                <a:latin typeface="+mn-lt"/>
              </a:rPr>
              <a:t>Create a Kafka Streams application that reads from the input-file-data topic, does some String transformation (</a:t>
            </a:r>
            <a:r>
              <a:rPr lang="en-US" sz="1400" dirty="0" err="1">
                <a:latin typeface="+mn-lt"/>
              </a:rPr>
              <a:t>eg</a:t>
            </a:r>
            <a:r>
              <a:rPr lang="en-US" sz="1400" dirty="0">
                <a:latin typeface="+mn-lt"/>
              </a:rPr>
              <a:t> reverse or </a:t>
            </a:r>
            <a:r>
              <a:rPr lang="en-US" sz="1400" dirty="0" err="1">
                <a:latin typeface="+mn-lt"/>
              </a:rPr>
              <a:t>upperCase</a:t>
            </a:r>
            <a:r>
              <a:rPr lang="en-US" sz="1400" dirty="0">
                <a:latin typeface="+mn-lt"/>
              </a:rPr>
              <a:t>) to the message and writes it to the output-file-data topic</a:t>
            </a:r>
          </a:p>
          <a:p>
            <a:pPr lvl="1"/>
            <a:r>
              <a:rPr lang="en-US" sz="1400" dirty="0">
                <a:latin typeface="+mn-lt"/>
              </a:rPr>
              <a:t>Start the application</a:t>
            </a:r>
          </a:p>
          <a:p>
            <a:pPr lvl="1"/>
            <a:r>
              <a:rPr lang="en-US" sz="1400" dirty="0">
                <a:latin typeface="+mn-lt"/>
              </a:rPr>
              <a:t>Open the </a:t>
            </a:r>
            <a:r>
              <a:rPr lang="en-US" sz="1400" b="1" dirty="0">
                <a:latin typeface="+mn-lt"/>
              </a:rPr>
              <a:t>input.txt</a:t>
            </a:r>
            <a:r>
              <a:rPr lang="en-US" sz="1400" dirty="0">
                <a:latin typeface="+mn-lt"/>
              </a:rPr>
              <a:t> and type some lines of text. Save file and see if the transformed lines show up in </a:t>
            </a:r>
            <a:r>
              <a:rPr lang="en-US" sz="1400" b="1" dirty="0">
                <a:latin typeface="+mn-lt"/>
              </a:rPr>
              <a:t>output.txt</a:t>
            </a:r>
            <a:endParaRPr lang="en-US" sz="1400" b="1" dirty="0"/>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9.5</a:t>
            </a:r>
          </a:p>
        </p:txBody>
      </p:sp>
      <p:pic>
        <p:nvPicPr>
          <p:cNvPr id="5" name="Billede 4">
            <a:extLst>
              <a:ext uri="{FF2B5EF4-FFF2-40B4-BE49-F238E27FC236}">
                <a16:creationId xmlns:a16="http://schemas.microsoft.com/office/drawing/2014/main" id="{C9993986-00EB-236E-662E-6461856E3084}"/>
              </a:ext>
            </a:extLst>
          </p:cNvPr>
          <p:cNvPicPr>
            <a:picLocks/>
          </p:cNvPicPr>
          <p:nvPr/>
        </p:nvPicPr>
        <p:blipFill>
          <a:blip r:embed="rId2"/>
          <a:stretch>
            <a:fillRect/>
          </a:stretch>
        </p:blipFill>
        <p:spPr>
          <a:xfrm>
            <a:off x="2693463" y="5540246"/>
            <a:ext cx="4294708" cy="818071"/>
          </a:xfrm>
          <a:prstGeom prst="rect">
            <a:avLst/>
          </a:prstGeom>
        </p:spPr>
      </p:pic>
      <p:pic>
        <p:nvPicPr>
          <p:cNvPr id="6" name="Billede 5">
            <a:extLst>
              <a:ext uri="{FF2B5EF4-FFF2-40B4-BE49-F238E27FC236}">
                <a16:creationId xmlns:a16="http://schemas.microsoft.com/office/drawing/2014/main" id="{3D1ED759-6563-DFAD-021F-853FC0D2390B}"/>
              </a:ext>
            </a:extLst>
          </p:cNvPr>
          <p:cNvPicPr>
            <a:picLocks/>
          </p:cNvPicPr>
          <p:nvPr/>
        </p:nvPicPr>
        <p:blipFill>
          <a:blip r:embed="rId3"/>
          <a:stretch>
            <a:fillRect/>
          </a:stretch>
        </p:blipFill>
        <p:spPr>
          <a:xfrm>
            <a:off x="2463800" y="4321714"/>
            <a:ext cx="4524371" cy="818071"/>
          </a:xfrm>
          <a:prstGeom prst="rect">
            <a:avLst/>
          </a:prstGeom>
        </p:spPr>
      </p:pic>
      <p:sp>
        <p:nvSpPr>
          <p:cNvPr id="7" name="Pil: bøjet til venstre 6">
            <a:extLst>
              <a:ext uri="{FF2B5EF4-FFF2-40B4-BE49-F238E27FC236}">
                <a16:creationId xmlns:a16="http://schemas.microsoft.com/office/drawing/2014/main" id="{1B6E30C5-F4F3-2891-DF8C-B9D4199C9AB9}"/>
              </a:ext>
            </a:extLst>
          </p:cNvPr>
          <p:cNvSpPr/>
          <p:nvPr/>
        </p:nvSpPr>
        <p:spPr>
          <a:xfrm>
            <a:off x="7169150" y="4857750"/>
            <a:ext cx="731520" cy="121615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Ein Connector schmiegt sich um einen Ring des Kafka-Logos.">
            <a:extLst>
              <a:ext uri="{FF2B5EF4-FFF2-40B4-BE49-F238E27FC236}">
                <a16:creationId xmlns:a16="http://schemas.microsoft.com/office/drawing/2014/main" id="{D23075FB-E767-7BD3-07EB-2E42F7BA8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1649" y="4992390"/>
            <a:ext cx="1607210" cy="108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001855"/>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A744775-BA26-46D7-B325-D6D08D98849E}">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2777</TotalTime>
  <Words>1441</Words>
  <Application>Microsoft Office PowerPoint</Application>
  <PresentationFormat>Brugerdefineret</PresentationFormat>
  <Paragraphs>167</Paragraphs>
  <Slides>13</Slides>
  <Notes>2</Notes>
  <HiddenSlides>0</HiddenSlides>
  <MMClips>0</MMClips>
  <ScaleCrop>false</ScaleCrop>
  <HeadingPairs>
    <vt:vector size="6" baseType="variant">
      <vt:variant>
        <vt:lpstr>Benyttede skrifttyper</vt:lpstr>
      </vt:variant>
      <vt:variant>
        <vt:i4>4</vt:i4>
      </vt:variant>
      <vt:variant>
        <vt:lpstr>Tema</vt:lpstr>
      </vt:variant>
      <vt:variant>
        <vt:i4>2</vt:i4>
      </vt:variant>
      <vt:variant>
        <vt:lpstr>Slidetitler</vt:lpstr>
      </vt:variant>
      <vt:variant>
        <vt:i4>13</vt:i4>
      </vt:variant>
    </vt:vector>
  </HeadingPairs>
  <TitlesOfParts>
    <vt:vector size="19" baseType="lpstr">
      <vt:lpstr>Arial</vt:lpstr>
      <vt:lpstr>Consolas</vt:lpstr>
      <vt:lpstr>Arial Narrow</vt:lpstr>
      <vt:lpstr>Times New Roman</vt:lpstr>
      <vt:lpstr>3_Standarddesign</vt:lpstr>
      <vt:lpstr>2_Standarddesign</vt:lpstr>
      <vt:lpstr>Kafka connect</vt:lpstr>
      <vt:lpstr>What is Kafka Connect</vt:lpstr>
      <vt:lpstr>Connectors &amp; Tasks</vt:lpstr>
      <vt:lpstr>How to configure connect</vt:lpstr>
      <vt:lpstr>Exercise</vt:lpstr>
      <vt:lpstr>Exercise</vt:lpstr>
      <vt:lpstr>Exercise</vt:lpstr>
      <vt:lpstr>Exercise</vt:lpstr>
      <vt:lpstr>Exercise</vt:lpstr>
      <vt:lpstr>Postgres debezium</vt:lpstr>
      <vt:lpstr>Exercise</vt:lpstr>
      <vt:lpstr>Exercise</vt:lpstr>
      <vt:lpstr>Debezium transformations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cp:lastModifiedBy>Martin Clausen</cp:lastModifiedBy>
  <cp:revision>76</cp:revision>
  <dcterms:modified xsi:type="dcterms:W3CDTF">2023-12-12T15:14:41Z</dcterms:modified>
</cp:coreProperties>
</file>